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10" r:id="rId1"/>
  </p:sldMasterIdLst>
  <p:notesMasterIdLst>
    <p:notesMasterId r:id="rId19"/>
  </p:notesMasterIdLst>
  <p:handoutMasterIdLst>
    <p:handoutMasterId r:id="rId20"/>
  </p:handoutMasterIdLst>
  <p:sldIdLst>
    <p:sldId id="510" r:id="rId2"/>
    <p:sldId id="639" r:id="rId3"/>
    <p:sldId id="662" r:id="rId4"/>
    <p:sldId id="663" r:id="rId5"/>
    <p:sldId id="664" r:id="rId6"/>
    <p:sldId id="665" r:id="rId7"/>
    <p:sldId id="667" r:id="rId8"/>
    <p:sldId id="668" r:id="rId9"/>
    <p:sldId id="675" r:id="rId10"/>
    <p:sldId id="669" r:id="rId11"/>
    <p:sldId id="670" r:id="rId12"/>
    <p:sldId id="671" r:id="rId13"/>
    <p:sldId id="673" r:id="rId14"/>
    <p:sldId id="672" r:id="rId15"/>
    <p:sldId id="674" r:id="rId16"/>
    <p:sldId id="666" r:id="rId17"/>
    <p:sldId id="659" r:id="rId18"/>
  </p:sldIdLst>
  <p:sldSz cx="9144000" cy="6858000" type="screen4x3"/>
  <p:notesSz cx="6797675" cy="9926638"/>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58FE2"/>
    <a:srgbClr val="CC0000"/>
    <a:srgbClr val="FF66CC"/>
    <a:srgbClr val="33CC33"/>
    <a:srgbClr val="FF7C80"/>
    <a:srgbClr val="0099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764" autoAdjust="0"/>
    <p:restoredTop sz="94709" autoAdjust="0"/>
  </p:normalViewPr>
  <p:slideViewPr>
    <p:cSldViewPr>
      <p:cViewPr>
        <p:scale>
          <a:sx n="100" d="100"/>
          <a:sy n="100" d="100"/>
        </p:scale>
        <p:origin x="-1944" y="-4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314" tIns="45658" rIns="91314" bIns="45658" numCol="1" anchor="t" anchorCtr="0" compatLnSpc="1">
            <a:prstTxWarp prst="textNoShape">
              <a:avLst/>
            </a:prstTxWarp>
          </a:bodyPr>
          <a:lstStyle>
            <a:lvl1pPr eaLnBrk="1" hangingPunct="1">
              <a:defRPr sz="1200">
                <a:latin typeface="Arial" charset="0"/>
                <a:cs typeface="+mn-cs"/>
              </a:defRPr>
            </a:lvl1pPr>
          </a:lstStyle>
          <a:p>
            <a:pPr>
              <a:defRPr/>
            </a:pPr>
            <a:endParaRPr lang="ru-RU"/>
          </a:p>
        </p:txBody>
      </p:sp>
      <p:sp>
        <p:nvSpPr>
          <p:cNvPr id="44035" name="Rectangle 3"/>
          <p:cNvSpPr>
            <a:spLocks noGrp="1" noChangeArrowheads="1"/>
          </p:cNvSpPr>
          <p:nvPr>
            <p:ph type="dt" sz="quarter" idx="1"/>
          </p:nvPr>
        </p:nvSpPr>
        <p:spPr bwMode="auto">
          <a:xfrm>
            <a:off x="3849688" y="0"/>
            <a:ext cx="2946400" cy="495300"/>
          </a:xfrm>
          <a:prstGeom prst="rect">
            <a:avLst/>
          </a:prstGeom>
          <a:noFill/>
          <a:ln w="9525">
            <a:noFill/>
            <a:miter lim="800000"/>
            <a:headEnd/>
            <a:tailEnd/>
          </a:ln>
          <a:effectLst/>
        </p:spPr>
        <p:txBody>
          <a:bodyPr vert="horz" wrap="square" lIns="91314" tIns="45658" rIns="91314" bIns="45658" numCol="1" anchor="t" anchorCtr="0" compatLnSpc="1">
            <a:prstTxWarp prst="textNoShape">
              <a:avLst/>
            </a:prstTxWarp>
          </a:bodyPr>
          <a:lstStyle>
            <a:lvl1pPr algn="r" eaLnBrk="1" hangingPunct="1">
              <a:defRPr sz="1200">
                <a:latin typeface="Arial" charset="0"/>
                <a:cs typeface="+mn-cs"/>
              </a:defRPr>
            </a:lvl1pPr>
          </a:lstStyle>
          <a:p>
            <a:pPr>
              <a:defRPr/>
            </a:pPr>
            <a:endParaRPr lang="ru-RU"/>
          </a:p>
        </p:txBody>
      </p:sp>
      <p:sp>
        <p:nvSpPr>
          <p:cNvPr id="44036"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a:effectLst/>
        </p:spPr>
        <p:txBody>
          <a:bodyPr vert="horz" wrap="square" lIns="91314" tIns="45658" rIns="91314" bIns="45658" numCol="1" anchor="b" anchorCtr="0" compatLnSpc="1">
            <a:prstTxWarp prst="textNoShape">
              <a:avLst/>
            </a:prstTxWarp>
          </a:bodyPr>
          <a:lstStyle>
            <a:lvl1pPr eaLnBrk="1" hangingPunct="1">
              <a:defRPr sz="1200">
                <a:latin typeface="Arial" charset="0"/>
                <a:cs typeface="+mn-cs"/>
              </a:defRPr>
            </a:lvl1pPr>
          </a:lstStyle>
          <a:p>
            <a:pPr>
              <a:defRPr/>
            </a:pPr>
            <a:endParaRPr lang="ru-RU"/>
          </a:p>
        </p:txBody>
      </p:sp>
      <p:sp>
        <p:nvSpPr>
          <p:cNvPr id="44037"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a:effectLst/>
        </p:spPr>
        <p:txBody>
          <a:bodyPr vert="horz" wrap="square" lIns="91314" tIns="45658" rIns="91314" bIns="45658" numCol="1" anchor="b" anchorCtr="0" compatLnSpc="1">
            <a:prstTxWarp prst="textNoShape">
              <a:avLst/>
            </a:prstTxWarp>
          </a:bodyPr>
          <a:lstStyle>
            <a:lvl1pPr algn="r" eaLnBrk="1" hangingPunct="1">
              <a:defRPr sz="1200"/>
            </a:lvl1pPr>
          </a:lstStyle>
          <a:p>
            <a:fld id="{0A945844-4751-45B7-A3E8-1D136B468422}" type="slidenum">
              <a:rPr lang="ru-RU"/>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314" tIns="45658" rIns="91314" bIns="45658" numCol="1" anchor="t" anchorCtr="0" compatLnSpc="1">
            <a:prstTxWarp prst="textNoShape">
              <a:avLst/>
            </a:prstTxWarp>
          </a:bodyPr>
          <a:lstStyle>
            <a:lvl1pPr eaLnBrk="1" hangingPunct="1">
              <a:defRPr sz="1200">
                <a:latin typeface="Arial" charset="0"/>
                <a:cs typeface="+mn-cs"/>
              </a:defRPr>
            </a:lvl1pPr>
          </a:lstStyle>
          <a:p>
            <a:pPr>
              <a:defRPr/>
            </a:pPr>
            <a:endParaRPr lang="ru-RU"/>
          </a:p>
        </p:txBody>
      </p:sp>
      <p:sp>
        <p:nvSpPr>
          <p:cNvPr id="80899"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1314" tIns="45658" rIns="91314" bIns="45658" numCol="1" anchor="t" anchorCtr="0" compatLnSpc="1">
            <a:prstTxWarp prst="textNoShape">
              <a:avLst/>
            </a:prstTxWarp>
          </a:bodyPr>
          <a:lstStyle>
            <a:lvl1pPr algn="r" eaLnBrk="1" hangingPunct="1">
              <a:defRPr sz="1200">
                <a:latin typeface="Arial" charset="0"/>
                <a:cs typeface="+mn-cs"/>
              </a:defRPr>
            </a:lvl1pPr>
          </a:lstStyle>
          <a:p>
            <a:pPr>
              <a:defRPr/>
            </a:pPr>
            <a:endParaRPr lang="ru-RU"/>
          </a:p>
        </p:txBody>
      </p:sp>
      <p:sp>
        <p:nvSpPr>
          <p:cNvPr id="2052" name="Rectangle 4"/>
          <p:cNvSpPr>
            <a:spLocks noGrp="1" noRot="1" noChangeAspect="1" noChangeArrowheads="1" noTextEdit="1"/>
          </p:cNvSpPr>
          <p:nvPr>
            <p:ph type="sldImg" idx="2"/>
          </p:nvPr>
        </p:nvSpPr>
        <p:spPr bwMode="auto">
          <a:xfrm>
            <a:off x="919163" y="746125"/>
            <a:ext cx="4960937" cy="3721100"/>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679450" y="4714875"/>
            <a:ext cx="5438775" cy="4465638"/>
          </a:xfrm>
          <a:prstGeom prst="rect">
            <a:avLst/>
          </a:prstGeom>
          <a:noFill/>
          <a:ln w="9525">
            <a:noFill/>
            <a:miter lim="800000"/>
            <a:headEnd/>
            <a:tailEnd/>
          </a:ln>
          <a:effectLst/>
        </p:spPr>
        <p:txBody>
          <a:bodyPr vert="horz" wrap="square" lIns="91314" tIns="45658" rIns="91314" bIns="45658"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80902" name="Rectangle 6"/>
          <p:cNvSpPr>
            <a:spLocks noGrp="1" noChangeArrowheads="1"/>
          </p:cNvSpPr>
          <p:nvPr>
            <p:ph type="ftr" sz="quarter" idx="4"/>
          </p:nvPr>
        </p:nvSpPr>
        <p:spPr bwMode="auto">
          <a:xfrm>
            <a:off x="0" y="9429750"/>
            <a:ext cx="2946400" cy="495300"/>
          </a:xfrm>
          <a:prstGeom prst="rect">
            <a:avLst/>
          </a:prstGeom>
          <a:noFill/>
          <a:ln w="9525">
            <a:noFill/>
            <a:miter lim="800000"/>
            <a:headEnd/>
            <a:tailEnd/>
          </a:ln>
          <a:effectLst/>
        </p:spPr>
        <p:txBody>
          <a:bodyPr vert="horz" wrap="square" lIns="91314" tIns="45658" rIns="91314" bIns="45658" numCol="1" anchor="b" anchorCtr="0" compatLnSpc="1">
            <a:prstTxWarp prst="textNoShape">
              <a:avLst/>
            </a:prstTxWarp>
          </a:bodyPr>
          <a:lstStyle>
            <a:lvl1pPr eaLnBrk="1" hangingPunct="1">
              <a:defRPr sz="1200">
                <a:latin typeface="Arial" charset="0"/>
                <a:cs typeface="+mn-cs"/>
              </a:defRPr>
            </a:lvl1pPr>
          </a:lstStyle>
          <a:p>
            <a:pPr>
              <a:defRPr/>
            </a:pPr>
            <a:endParaRPr lang="ru-RU"/>
          </a:p>
        </p:txBody>
      </p:sp>
      <p:sp>
        <p:nvSpPr>
          <p:cNvPr id="80903" name="Rectangle 7"/>
          <p:cNvSpPr>
            <a:spLocks noGrp="1" noChangeArrowheads="1"/>
          </p:cNvSpPr>
          <p:nvPr>
            <p:ph type="sldNum" sz="quarter" idx="5"/>
          </p:nvPr>
        </p:nvSpPr>
        <p:spPr bwMode="auto">
          <a:xfrm>
            <a:off x="3849688" y="9429750"/>
            <a:ext cx="2946400" cy="495300"/>
          </a:xfrm>
          <a:prstGeom prst="rect">
            <a:avLst/>
          </a:prstGeom>
          <a:noFill/>
          <a:ln w="9525">
            <a:noFill/>
            <a:miter lim="800000"/>
            <a:headEnd/>
            <a:tailEnd/>
          </a:ln>
          <a:effectLst/>
        </p:spPr>
        <p:txBody>
          <a:bodyPr vert="horz" wrap="square" lIns="91314" tIns="45658" rIns="91314" bIns="45658" numCol="1" anchor="b" anchorCtr="0" compatLnSpc="1">
            <a:prstTxWarp prst="textNoShape">
              <a:avLst/>
            </a:prstTxWarp>
          </a:bodyPr>
          <a:lstStyle>
            <a:lvl1pPr algn="r" eaLnBrk="1" hangingPunct="1">
              <a:defRPr sz="1200"/>
            </a:lvl1pPr>
          </a:lstStyle>
          <a:p>
            <a:fld id="{BE178591-36B9-428B-B51F-84102CA8F2CA}" type="slidenum">
              <a:rPr lang="ru-RU"/>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a:defRPr/>
            </a:pPr>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8CDF36B3-3CE5-40ED-80F7-AE6CCC920DD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808A1284-8459-45C9-A5CD-4611ED429EE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8B2882A6-64D1-4C9F-9F55-4F8C30F2514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56747304-3041-470D-908B-7AEF4ED4721B}"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BCFE462A-47AF-4A87-94C5-A2DB98112185}"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fld id="{18DC95C8-5100-4982-AFE4-226EE3733FAF}"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9" name="Номер слайда 8"/>
          <p:cNvSpPr>
            <a:spLocks noGrp="1"/>
          </p:cNvSpPr>
          <p:nvPr>
            <p:ph type="sldNum" sz="quarter" idx="12"/>
          </p:nvPr>
        </p:nvSpPr>
        <p:spPr/>
        <p:txBody>
          <a:bodyPr/>
          <a:lstStyle>
            <a:extLst/>
          </a:lstStyle>
          <a:p>
            <a:fld id="{0C6EFAF8-495E-477A-AE6C-60A9710E3E7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a:defRPr/>
            </a:pPr>
            <a:endParaRPr lang="ru-RU"/>
          </a:p>
        </p:txBody>
      </p:sp>
      <p:sp>
        <p:nvSpPr>
          <p:cNvPr id="4" name="Нижний колонтитул 3"/>
          <p:cNvSpPr>
            <a:spLocks noGrp="1"/>
          </p:cNvSpPr>
          <p:nvPr>
            <p:ph type="ftr" sz="quarter" idx="11"/>
          </p:nvPr>
        </p:nvSpPr>
        <p:spPr/>
        <p:txBody>
          <a:bodyPr/>
          <a:lstStyle>
            <a:extLst/>
          </a:lstStyle>
          <a:p>
            <a:pPr>
              <a:defRPr/>
            </a:pPr>
            <a:endParaRPr lang="ru-RU"/>
          </a:p>
        </p:txBody>
      </p:sp>
      <p:sp>
        <p:nvSpPr>
          <p:cNvPr id="5" name="Номер слайда 4"/>
          <p:cNvSpPr>
            <a:spLocks noGrp="1"/>
          </p:cNvSpPr>
          <p:nvPr>
            <p:ph type="sldNum" sz="quarter" idx="12"/>
          </p:nvPr>
        </p:nvSpPr>
        <p:spPr/>
        <p:txBody>
          <a:bodyPr/>
          <a:lstStyle>
            <a:extLst/>
          </a:lstStyle>
          <a:p>
            <a:fld id="{CE50DC32-AD7E-46F8-B13E-646A9B279184}"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a:pPr>
            <a:endParaRPr lang="ru-RU"/>
          </a:p>
        </p:txBody>
      </p:sp>
      <p:sp>
        <p:nvSpPr>
          <p:cNvPr id="3" name="Нижний колонтитул 2"/>
          <p:cNvSpPr>
            <a:spLocks noGrp="1"/>
          </p:cNvSpPr>
          <p:nvPr>
            <p:ph type="ftr" sz="quarter" idx="11"/>
          </p:nvPr>
        </p:nvSpPr>
        <p:spPr/>
        <p:txBody>
          <a:bodyPr/>
          <a:lstStyle>
            <a:extLst/>
          </a:lstStyle>
          <a:p>
            <a:pPr>
              <a:defRPr/>
            </a:pPr>
            <a:endParaRPr lang="ru-RU"/>
          </a:p>
        </p:txBody>
      </p:sp>
      <p:sp>
        <p:nvSpPr>
          <p:cNvPr id="4" name="Номер слайда 3"/>
          <p:cNvSpPr>
            <a:spLocks noGrp="1"/>
          </p:cNvSpPr>
          <p:nvPr>
            <p:ph type="sldNum" sz="quarter" idx="12"/>
          </p:nvPr>
        </p:nvSpPr>
        <p:spPr/>
        <p:txBody>
          <a:bodyPr/>
          <a:lstStyle>
            <a:extLst/>
          </a:lstStyle>
          <a:p>
            <a:fld id="{C1155F46-DDD6-46B9-A015-E2368507F5D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pPr>
              <a:defRPr/>
            </a:pPr>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fld id="{2E392278-A24B-4EC8-ACA7-978A00EC66C1}"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a:defRPr/>
            </a:pPr>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0B2F142E-879A-4A1C-934B-71177A7372EC}"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E81CBE-F4FA-4F41-A44B-28C446ABA63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PT162"/>
          <p:cNvPicPr>
            <a:picLocks noChangeAspect="1" noChangeArrowheads="1"/>
          </p:cNvPicPr>
          <p:nvPr/>
        </p:nvPicPr>
        <p:blipFill>
          <a:blip r:embed="rId2" cstate="print"/>
          <a:srcRect/>
          <a:stretch>
            <a:fillRect/>
          </a:stretch>
        </p:blipFill>
        <p:spPr bwMode="auto">
          <a:xfrm>
            <a:off x="0" y="0"/>
            <a:ext cx="1789113" cy="1557338"/>
          </a:xfrm>
          <a:prstGeom prst="rect">
            <a:avLst/>
          </a:prstGeom>
          <a:noFill/>
          <a:ln w="9525">
            <a:noFill/>
            <a:miter lim="800000"/>
            <a:headEnd/>
            <a:tailEnd/>
          </a:ln>
        </p:spPr>
      </p:pic>
      <p:sp>
        <p:nvSpPr>
          <p:cNvPr id="4099" name="WordArt 3"/>
          <p:cNvSpPr>
            <a:spLocks noChangeArrowheads="1" noChangeShapeType="1" noTextEdit="1"/>
          </p:cNvSpPr>
          <p:nvPr/>
        </p:nvSpPr>
        <p:spPr bwMode="auto">
          <a:xfrm>
            <a:off x="1500188" y="433388"/>
            <a:ext cx="7446962" cy="1584325"/>
          </a:xfrm>
          <a:prstGeom prst="rect">
            <a:avLst/>
          </a:prstGeom>
        </p:spPr>
        <p:txBody>
          <a:bodyPr wrap="none" fromWordArt="1">
            <a:prstTxWarp prst="textPlain">
              <a:avLst>
                <a:gd name="adj" fmla="val 50000"/>
              </a:avLst>
            </a:prstTxWarp>
          </a:bodyPr>
          <a:lstStyle/>
          <a:p>
            <a:pPr algn="ctr"/>
            <a:r>
              <a:rPr lang="ru-RU" sz="3600" kern="10">
                <a:ln w="9525">
                  <a:solidFill>
                    <a:srgbClr val="000000"/>
                  </a:solidFill>
                  <a:round/>
                  <a:headEnd/>
                  <a:tailEnd/>
                </a:ln>
                <a:solidFill>
                  <a:srgbClr val="FF0000"/>
                </a:solidFill>
                <a:effectLst>
                  <a:outerShdw dist="107763" dir="2700000" algn="ctr" rotWithShape="0">
                    <a:srgbClr val="C0C0C0">
                      <a:alpha val="50000"/>
                    </a:srgbClr>
                  </a:outerShdw>
                </a:effectLst>
                <a:latin typeface="Impact"/>
              </a:rPr>
              <a:t>Могилевское областное управление МЧС</a:t>
            </a:r>
          </a:p>
          <a:p>
            <a:pPr algn="ctr"/>
            <a:r>
              <a:rPr lang="ru-RU" sz="3600" kern="10">
                <a:ln w="9525">
                  <a:solidFill>
                    <a:srgbClr val="000000"/>
                  </a:solidFill>
                  <a:round/>
                  <a:headEnd/>
                  <a:tailEnd/>
                </a:ln>
                <a:solidFill>
                  <a:srgbClr val="FF0000"/>
                </a:solidFill>
                <a:effectLst>
                  <a:outerShdw dist="107763" dir="2700000" algn="ctr" rotWithShape="0">
                    <a:srgbClr val="C0C0C0">
                      <a:alpha val="50000"/>
                    </a:srgbClr>
                  </a:outerShdw>
                </a:effectLst>
                <a:latin typeface="Impact"/>
              </a:rPr>
              <a:t>Республики Беларусь</a:t>
            </a:r>
          </a:p>
        </p:txBody>
      </p:sp>
      <p:sp>
        <p:nvSpPr>
          <p:cNvPr id="78852" name="Text Box 4"/>
          <p:cNvSpPr txBox="1">
            <a:spLocks noChangeArrowheads="1"/>
          </p:cNvSpPr>
          <p:nvPr/>
        </p:nvSpPr>
        <p:spPr bwMode="auto">
          <a:xfrm>
            <a:off x="357188" y="2500313"/>
            <a:ext cx="8610600" cy="2246769"/>
          </a:xfrm>
          <a:prstGeom prst="rect">
            <a:avLst/>
          </a:prstGeom>
          <a:noFill/>
          <a:ln w="9525">
            <a:noFill/>
            <a:miter lim="800000"/>
            <a:headEnd/>
            <a:tailEnd/>
          </a:ln>
          <a:effectLst/>
        </p:spPr>
        <p:txBody>
          <a:bodyPr>
            <a:spAutoFit/>
          </a:bodyPr>
          <a:lstStyle/>
          <a:p>
            <a:pPr algn="ctr" eaLnBrk="1" hangingPunct="1">
              <a:defRPr/>
            </a:pPr>
            <a:r>
              <a:rPr lang="ru-RU" sz="2800" dirty="0" smtClean="0">
                <a:latin typeface="Times New Roman" pitchFamily="18" charset="0"/>
                <a:cs typeface="Times New Roman" pitchFamily="18" charset="0"/>
              </a:rPr>
              <a:t>Семинар-совещание «Комиссии по </a:t>
            </a:r>
            <a:r>
              <a:rPr lang="ru-RU" sz="2800" dirty="0">
                <a:latin typeface="Times New Roman" pitchFamily="18" charset="0"/>
                <a:cs typeface="Times New Roman" pitchFamily="18" charset="0"/>
              </a:rPr>
              <a:t>организации работы субъектов профилактики по предупреждению правонарушений, способствующих гибели людей от внешних причин, в том числе пожаров и других чрезвычайных ситуаций в жилищном фонде</a:t>
            </a:r>
            <a:r>
              <a:rPr lang="ru-RU" sz="2800" dirty="0" smtClean="0">
                <a:latin typeface="Times New Roman" pitchFamily="18" charset="0"/>
                <a:cs typeface="Times New Roman" pitchFamily="18" charset="0"/>
              </a:rPr>
              <a:t>»</a:t>
            </a:r>
            <a:endParaRPr lang="ru-RU" sz="2800" b="1" dirty="0">
              <a:effectLst>
                <a:outerShdw blurRad="38100" dist="38100" dir="2700000" algn="tl">
                  <a:srgbClr val="C0C0C0"/>
                </a:outerShdw>
              </a:effectLst>
              <a:latin typeface="Times New Roman" pitchFamily="18" charset="0"/>
              <a:cs typeface="Times New Roman" pitchFamily="18" charset="0"/>
            </a:endParaRPr>
          </a:p>
        </p:txBody>
      </p:sp>
      <p:sp>
        <p:nvSpPr>
          <p:cNvPr id="4102" name="Номер слайда 7"/>
          <p:cNvSpPr>
            <a:spLocks noGrp="1"/>
          </p:cNvSpPr>
          <p:nvPr>
            <p:ph type="sldNum" sz="quarter" idx="12"/>
          </p:nvPr>
        </p:nvSpPr>
        <p:spPr bwMode="auto">
          <a:noFill/>
          <a:ln>
            <a:miter lim="800000"/>
            <a:headEnd/>
            <a:tailEnd/>
          </a:ln>
        </p:spPr>
        <p:txBody>
          <a:bodyPr/>
          <a:lstStyle/>
          <a:p>
            <a:fld id="{370DBC17-CC6C-494F-85E0-2F2A3429B013}" type="slidenum">
              <a:rPr lang="ru-RU" altLang="ru-RU" sz="1400">
                <a:solidFill>
                  <a:schemeClr val="tx1"/>
                </a:solidFill>
              </a:rPr>
              <a:pPr/>
              <a:t>1</a:t>
            </a:fld>
            <a:endParaRPr lang="ru-RU" altLang="ru-RU" sz="140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10</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1142976" y="785794"/>
            <a:ext cx="7286676" cy="64294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Arial" pitchFamily="34" charset="0"/>
                <a:ea typeface="Times New Roman" pitchFamily="18" charset="0"/>
                <a:cs typeface="Arial" pitchFamily="34" charset="0"/>
              </a:rPr>
              <a:t> </a:t>
            </a:r>
            <a:r>
              <a:rPr lang="ru-RU" dirty="0">
                <a:solidFill>
                  <a:schemeClr val="tx1"/>
                </a:solidFill>
              </a:rPr>
              <a:t>Руководители субъектов профилактики</a:t>
            </a:r>
          </a:p>
        </p:txBody>
      </p:sp>
      <p:sp>
        <p:nvSpPr>
          <p:cNvPr id="14" name="Скругленный прямоугольник 13"/>
          <p:cNvSpPr/>
          <p:nvPr/>
        </p:nvSpPr>
        <p:spPr>
          <a:xfrm>
            <a:off x="142844" y="1785926"/>
            <a:ext cx="8786842" cy="85725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a:solidFill>
                  <a:schemeClr val="tx1"/>
                </a:solidFill>
                <a:latin typeface="Arial" pitchFamily="34" charset="0"/>
                <a:ea typeface="Times New Roman" pitchFamily="18" charset="0"/>
                <a:cs typeface="Arial" pitchFamily="34" charset="0"/>
              </a:rPr>
              <a:t>ежегодно до 15 января </a:t>
            </a:r>
            <a:r>
              <a:rPr lang="ru-RU" sz="1200" dirty="0">
                <a:solidFill>
                  <a:schemeClr val="tx1"/>
                </a:solidFill>
                <a:latin typeface="Arial" pitchFamily="34" charset="0"/>
                <a:ea typeface="Times New Roman" pitchFamily="18" charset="0"/>
                <a:cs typeface="Arial" pitchFamily="34" charset="0"/>
              </a:rPr>
              <a:t>формируют электронные списки (в формате </a:t>
            </a:r>
            <a:r>
              <a:rPr lang="en-US" sz="1200" dirty="0">
                <a:solidFill>
                  <a:schemeClr val="tx1"/>
                </a:solidFill>
                <a:latin typeface="Arial" pitchFamily="34" charset="0"/>
                <a:ea typeface="Times New Roman" pitchFamily="18" charset="0"/>
                <a:cs typeface="Arial" pitchFamily="34" charset="0"/>
              </a:rPr>
              <a:t>Excel</a:t>
            </a:r>
            <a:r>
              <a:rPr lang="ru-RU" sz="1200" dirty="0">
                <a:solidFill>
                  <a:schemeClr val="tx1"/>
                </a:solidFill>
                <a:latin typeface="Arial" pitchFamily="34" charset="0"/>
                <a:ea typeface="Times New Roman" pitchFamily="18" charset="0"/>
                <a:cs typeface="Arial" pitchFamily="34" charset="0"/>
              </a:rPr>
              <a:t>) по соответствующей категории </a:t>
            </a:r>
            <a:r>
              <a:rPr lang="ru-RU" sz="1200" dirty="0" smtClean="0">
                <a:solidFill>
                  <a:schemeClr val="tx1"/>
                </a:solidFill>
                <a:latin typeface="Arial" pitchFamily="34" charset="0"/>
                <a:ea typeface="Times New Roman" pitchFamily="18" charset="0"/>
                <a:cs typeface="Arial" pitchFamily="34" charset="0"/>
              </a:rPr>
              <a:t>граждан, </a:t>
            </a:r>
            <a:r>
              <a:rPr lang="ru-RU" sz="1200" dirty="0">
                <a:solidFill>
                  <a:schemeClr val="tx1"/>
                </a:solidFill>
                <a:latin typeface="Arial" pitchFamily="34" charset="0"/>
                <a:ea typeface="Times New Roman" pitchFamily="18" charset="0"/>
                <a:cs typeface="Arial" pitchFamily="34" charset="0"/>
              </a:rPr>
              <a:t>по форме согласно приложению 2 с заполнением граф 1–4 и предоставляют их соответствующему </a:t>
            </a:r>
            <a:r>
              <a:rPr lang="ru-RU" sz="1200" dirty="0" smtClean="0">
                <a:solidFill>
                  <a:schemeClr val="tx1"/>
                </a:solidFill>
                <a:latin typeface="Arial" pitchFamily="34" charset="0"/>
                <a:ea typeface="Times New Roman" pitchFamily="18" charset="0"/>
                <a:cs typeface="Arial" pitchFamily="34" charset="0"/>
              </a:rPr>
              <a:t>координатору (</a:t>
            </a:r>
            <a:r>
              <a:rPr lang="ru-RU" sz="1200" b="1" dirty="0" smtClean="0">
                <a:solidFill>
                  <a:schemeClr val="tx1"/>
                </a:solidFill>
                <a:latin typeface="Arial" pitchFamily="34" charset="0"/>
                <a:ea typeface="Times New Roman" pitchFamily="18" charset="0"/>
                <a:cs typeface="Arial" pitchFamily="34" charset="0"/>
              </a:rPr>
              <a:t>смотровую комиссию, комиссию при администрациях г.Могилева и г.Бобруйска, районную комиссию</a:t>
            </a:r>
            <a:r>
              <a:rPr lang="ru-RU" sz="1200" dirty="0" smtClean="0">
                <a:solidFill>
                  <a:schemeClr val="tx1"/>
                </a:solidFill>
                <a:latin typeface="Arial" pitchFamily="34" charset="0"/>
                <a:ea typeface="Times New Roman" pitchFamily="18" charset="0"/>
                <a:cs typeface="Arial" pitchFamily="34" charset="0"/>
              </a:rPr>
              <a:t>)</a:t>
            </a:r>
            <a:endParaRPr lang="ru-RU" sz="1200" dirty="0">
              <a:solidFill>
                <a:schemeClr val="tx1"/>
              </a:solidFill>
              <a:latin typeface="Arial" pitchFamily="34" charset="0"/>
              <a:ea typeface="Times New Roman" pitchFamily="18" charset="0"/>
              <a:cs typeface="Arial" pitchFamily="34" charset="0"/>
            </a:endParaRPr>
          </a:p>
        </p:txBody>
      </p:sp>
      <p:sp>
        <p:nvSpPr>
          <p:cNvPr id="15" name="Скругленный прямоугольник 14"/>
          <p:cNvSpPr/>
          <p:nvPr/>
        </p:nvSpPr>
        <p:spPr>
          <a:xfrm>
            <a:off x="142844" y="3000372"/>
            <a:ext cx="8858280" cy="928694"/>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a:tabLst>
                <a:tab pos="630238" algn="l"/>
                <a:tab pos="809625" algn="l"/>
              </a:tabLst>
            </a:pPr>
            <a:r>
              <a:rPr lang="be-BY" sz="1200" b="1" dirty="0">
                <a:solidFill>
                  <a:schemeClr val="tx1"/>
                </a:solidFill>
              </a:rPr>
              <a:t>ежемесячно до 5 числа </a:t>
            </a:r>
            <a:r>
              <a:rPr lang="ru-RU" sz="1200" dirty="0">
                <a:solidFill>
                  <a:schemeClr val="tx1"/>
                </a:solidFill>
              </a:rPr>
              <a:t>совместно </a:t>
            </a:r>
            <a:r>
              <a:rPr lang="ru-RU" sz="1200" b="1" dirty="0">
                <a:solidFill>
                  <a:schemeClr val="tx1"/>
                </a:solidFill>
              </a:rPr>
              <a:t>с руководителями органов государственного энергетического и газового надзора</a:t>
            </a:r>
            <a:r>
              <a:rPr lang="be-BY" sz="1200" b="1" dirty="0">
                <a:solidFill>
                  <a:schemeClr val="tx1"/>
                </a:solidFill>
              </a:rPr>
              <a:t> </a:t>
            </a:r>
            <a:r>
              <a:rPr lang="be-BY" sz="1200" dirty="0">
                <a:solidFill>
                  <a:schemeClr val="tx1"/>
                </a:solidFill>
              </a:rPr>
              <a:t>предоставляют результаты проведенных профилактических мероприятий </a:t>
            </a:r>
            <a:r>
              <a:rPr lang="ru-RU" sz="1200" dirty="0">
                <a:solidFill>
                  <a:schemeClr val="tx1"/>
                </a:solidFill>
              </a:rPr>
              <a:t>соответствующему </a:t>
            </a:r>
            <a:r>
              <a:rPr lang="ru-RU" sz="1200" dirty="0" smtClean="0">
                <a:solidFill>
                  <a:schemeClr val="tx1"/>
                </a:solidFill>
              </a:rPr>
              <a:t>координатору </a:t>
            </a:r>
            <a:r>
              <a:rPr lang="ru-RU" sz="1200" dirty="0" smtClean="0">
                <a:solidFill>
                  <a:schemeClr val="tx1"/>
                </a:solidFill>
                <a:latin typeface="Arial" pitchFamily="34" charset="0"/>
                <a:ea typeface="Times New Roman" pitchFamily="18" charset="0"/>
                <a:cs typeface="Arial" pitchFamily="34" charset="0"/>
              </a:rPr>
              <a:t>(</a:t>
            </a:r>
            <a:r>
              <a:rPr lang="ru-RU" sz="1200" b="1" dirty="0" smtClean="0">
                <a:solidFill>
                  <a:schemeClr val="tx1"/>
                </a:solidFill>
                <a:latin typeface="Arial" pitchFamily="34" charset="0"/>
                <a:ea typeface="Times New Roman" pitchFamily="18" charset="0"/>
                <a:cs typeface="Arial" pitchFamily="34" charset="0"/>
              </a:rPr>
              <a:t>смотровую комиссию, комиссию при администрациях г.Могилева и г.Бобруйска, районную комиссию</a:t>
            </a:r>
            <a:r>
              <a:rPr lang="ru-RU" sz="1200" dirty="0" smtClean="0">
                <a:solidFill>
                  <a:schemeClr val="tx1"/>
                </a:solidFill>
                <a:latin typeface="Arial" pitchFamily="34" charset="0"/>
                <a:ea typeface="Times New Roman" pitchFamily="18" charset="0"/>
                <a:cs typeface="Arial" pitchFamily="34" charset="0"/>
              </a:rPr>
              <a:t>)</a:t>
            </a:r>
            <a:r>
              <a:rPr lang="ru-RU" sz="1200" dirty="0" smtClean="0">
                <a:solidFill>
                  <a:schemeClr val="tx1"/>
                </a:solidFill>
              </a:rPr>
              <a:t>, </a:t>
            </a:r>
            <a:r>
              <a:rPr lang="ru-RU" sz="1200" dirty="0">
                <a:solidFill>
                  <a:schemeClr val="tx1"/>
                </a:solidFill>
              </a:rPr>
              <a:t>по форме согласно приложению 2 с заполнением граф 5–8</a:t>
            </a:r>
            <a:endParaRPr lang="ru-RU" sz="1200" dirty="0">
              <a:solidFill>
                <a:schemeClr val="tx1"/>
              </a:solidFill>
              <a:latin typeface="Arial" pitchFamily="34" charset="0"/>
              <a:ea typeface="Times New Roman" pitchFamily="18" charset="0"/>
              <a:cs typeface="Arial" pitchFamily="34" charset="0"/>
            </a:endParaRPr>
          </a:p>
        </p:txBody>
      </p:sp>
      <p:sp>
        <p:nvSpPr>
          <p:cNvPr id="16" name="Скругленный прямоугольник 15"/>
          <p:cNvSpPr/>
          <p:nvPr/>
        </p:nvSpPr>
        <p:spPr>
          <a:xfrm>
            <a:off x="142844" y="4286256"/>
            <a:ext cx="8858280" cy="150019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a:tabLst>
                <a:tab pos="630238" algn="l"/>
                <a:tab pos="809625" algn="l"/>
              </a:tabLst>
            </a:pPr>
            <a:r>
              <a:rPr lang="ru-RU" sz="1200" dirty="0">
                <a:solidFill>
                  <a:schemeClr val="tx1"/>
                </a:solidFill>
              </a:rPr>
              <a:t>при возникновении пожара и гибели на нем людей (при гибели людей от других внешних факторов – по необходимости) в течение 24 часов (если случай выпадает на нерабочий день, то в течение ближайшего следующего за ним рабочего дня) с момента его обнаружения предоставляют соответствующему </a:t>
            </a:r>
            <a:r>
              <a:rPr lang="ru-RU" sz="1200" dirty="0" smtClean="0">
                <a:solidFill>
                  <a:schemeClr val="tx1"/>
                </a:solidFill>
              </a:rPr>
              <a:t>координатору </a:t>
            </a:r>
            <a:r>
              <a:rPr lang="ru-RU" sz="1200" dirty="0" smtClean="0">
                <a:solidFill>
                  <a:schemeClr val="tx1"/>
                </a:solidFill>
                <a:latin typeface="Arial" pitchFamily="34" charset="0"/>
                <a:ea typeface="Times New Roman" pitchFamily="18" charset="0"/>
                <a:cs typeface="Arial" pitchFamily="34" charset="0"/>
              </a:rPr>
              <a:t>(</a:t>
            </a:r>
            <a:r>
              <a:rPr lang="ru-RU" sz="1200" b="1" dirty="0" smtClean="0">
                <a:solidFill>
                  <a:schemeClr val="tx1"/>
                </a:solidFill>
                <a:latin typeface="Arial" pitchFamily="34" charset="0"/>
                <a:ea typeface="Times New Roman" pitchFamily="18" charset="0"/>
                <a:cs typeface="Arial" pitchFamily="34" charset="0"/>
              </a:rPr>
              <a:t>смотровую комиссию, комиссию при администрациях г.Могилева и г.Бобруйска, районную комиссию</a:t>
            </a:r>
            <a:r>
              <a:rPr lang="ru-RU" sz="1200" dirty="0" smtClean="0">
                <a:solidFill>
                  <a:schemeClr val="tx1"/>
                </a:solidFill>
                <a:latin typeface="Arial" pitchFamily="34" charset="0"/>
                <a:ea typeface="Times New Roman" pitchFamily="18" charset="0"/>
                <a:cs typeface="Arial" pitchFamily="34" charset="0"/>
              </a:rPr>
              <a:t>)</a:t>
            </a:r>
            <a:r>
              <a:rPr lang="ru-RU" sz="1200" dirty="0" smtClean="0">
                <a:solidFill>
                  <a:schemeClr val="tx1"/>
                </a:solidFill>
              </a:rPr>
              <a:t>, </a:t>
            </a:r>
            <a:r>
              <a:rPr lang="ru-RU" sz="1200" dirty="0">
                <a:solidFill>
                  <a:schemeClr val="tx1"/>
                </a:solidFill>
              </a:rPr>
              <a:t>сведения о ранее проделанной профилактической и пожарно-профилактической работе в отношении погибших граждан и лиц, совместно с ними проживающих, в том числе характеристику погибшего, наличие совершенных преступлений и правонарушений, сведения о состоянии на профилактическом и других </a:t>
            </a:r>
            <a:r>
              <a:rPr lang="ru-RU" sz="1200" dirty="0" smtClean="0">
                <a:solidFill>
                  <a:schemeClr val="tx1"/>
                </a:solidFill>
              </a:rPr>
              <a:t>учетах</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Стрелка вниз 19"/>
          <p:cNvSpPr/>
          <p:nvPr/>
        </p:nvSpPr>
        <p:spPr>
          <a:xfrm>
            <a:off x="4429124" y="1428736"/>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низ 20"/>
          <p:cNvSpPr/>
          <p:nvPr/>
        </p:nvSpPr>
        <p:spPr>
          <a:xfrm>
            <a:off x="4429124" y="3929066"/>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a:off x="4429124" y="2643182"/>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11</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1142976" y="785794"/>
            <a:ext cx="7286676" cy="78581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Arial" pitchFamily="34" charset="0"/>
                <a:ea typeface="Times New Roman" pitchFamily="18" charset="0"/>
                <a:cs typeface="Arial" pitchFamily="34" charset="0"/>
              </a:rPr>
              <a:t> </a:t>
            </a:r>
            <a:r>
              <a:rPr lang="ru-RU" sz="1200" dirty="0" smtClean="0">
                <a:solidFill>
                  <a:schemeClr val="tx1"/>
                </a:solidFill>
              </a:rPr>
              <a:t>Председатели </a:t>
            </a:r>
            <a:r>
              <a:rPr lang="ru-RU" sz="1200" dirty="0" err="1" smtClean="0">
                <a:solidFill>
                  <a:schemeClr val="tx1"/>
                </a:solidFill>
              </a:rPr>
              <a:t>сельисполкомов</a:t>
            </a:r>
            <a:r>
              <a:rPr lang="ru-RU" sz="1200" dirty="0" smtClean="0">
                <a:solidFill>
                  <a:schemeClr val="tx1"/>
                </a:solidFill>
              </a:rPr>
              <a:t>, руководители отделов жилищно-коммунального хозяйства райисполкомов, местных администраций во взаимодействии с субъектами профилактики, организациями осуществляющими эксплуатацию и обслуживание жилищного фонда, расчетно-кассовыми центрами</a:t>
            </a:r>
            <a:endParaRPr lang="ru-RU" sz="1200" dirty="0">
              <a:solidFill>
                <a:schemeClr val="tx1"/>
              </a:solidFill>
            </a:endParaRPr>
          </a:p>
        </p:txBody>
      </p:sp>
      <p:sp>
        <p:nvSpPr>
          <p:cNvPr id="14" name="Скругленный прямоугольник 13"/>
          <p:cNvSpPr/>
          <p:nvPr/>
        </p:nvSpPr>
        <p:spPr>
          <a:xfrm>
            <a:off x="142844" y="2000240"/>
            <a:ext cx="8786842" cy="50006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solidFill>
                  <a:schemeClr val="tx1"/>
                </a:solidFill>
              </a:rPr>
              <a:t>организуют проведение общих собраний жильцов, сельских (дворовых) сходов</a:t>
            </a:r>
            <a:r>
              <a:rPr lang="be-BY" sz="1200" dirty="0">
                <a:solidFill>
                  <a:schemeClr val="tx1"/>
                </a:solidFill>
              </a:rPr>
              <a:t> по обучению населения требованиям безопасной жизнедеятельности</a:t>
            </a:r>
            <a:endParaRPr lang="ru-RU" sz="1200" dirty="0">
              <a:solidFill>
                <a:schemeClr val="tx1"/>
              </a:solidFill>
              <a:latin typeface="Arial" pitchFamily="34" charset="0"/>
              <a:ea typeface="Times New Roman" pitchFamily="18" charset="0"/>
              <a:cs typeface="Arial" pitchFamily="34" charset="0"/>
            </a:endParaRPr>
          </a:p>
        </p:txBody>
      </p:sp>
      <p:sp>
        <p:nvSpPr>
          <p:cNvPr id="15" name="Скругленный прямоугольник 14"/>
          <p:cNvSpPr/>
          <p:nvPr/>
        </p:nvSpPr>
        <p:spPr>
          <a:xfrm>
            <a:off x="142844" y="2857496"/>
            <a:ext cx="8858280" cy="78581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a:tabLst>
                <a:tab pos="630238" algn="l"/>
                <a:tab pos="809625" algn="l"/>
              </a:tabLst>
            </a:pPr>
            <a:r>
              <a:rPr lang="be-BY" sz="1200" dirty="0">
                <a:solidFill>
                  <a:schemeClr val="tx1"/>
                </a:solidFill>
              </a:rPr>
              <a:t>принимают меры реагирования по фактам сообщений о противоправном поведении граждан, в том числе нарушающих требования правил пожарной безопасности, благоустройства населенных пунктов и иным подобным фактам</a:t>
            </a:r>
            <a:endParaRPr lang="ru-RU" sz="1200" dirty="0">
              <a:solidFill>
                <a:schemeClr val="tx1"/>
              </a:solidFill>
              <a:latin typeface="Arial" pitchFamily="34" charset="0"/>
              <a:ea typeface="Times New Roman" pitchFamily="18" charset="0"/>
              <a:cs typeface="Arial" pitchFamily="34" charset="0"/>
            </a:endParaRPr>
          </a:p>
        </p:txBody>
      </p:sp>
      <p:sp>
        <p:nvSpPr>
          <p:cNvPr id="16" name="Скругленный прямоугольник 15"/>
          <p:cNvSpPr/>
          <p:nvPr/>
        </p:nvSpPr>
        <p:spPr>
          <a:xfrm>
            <a:off x="142844" y="4000504"/>
            <a:ext cx="5072098" cy="107157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a:tabLst>
                <a:tab pos="630238" algn="l"/>
                <a:tab pos="809625" algn="l"/>
              </a:tabLst>
            </a:pPr>
            <a:r>
              <a:rPr lang="ru-RU" sz="1200" dirty="0">
                <a:solidFill>
                  <a:schemeClr val="tx1"/>
                </a:solidFill>
              </a:rPr>
              <a:t>при необходимости формируют электронные списки (в формате </a:t>
            </a:r>
            <a:r>
              <a:rPr lang="ru-RU" sz="1200" dirty="0" err="1">
                <a:solidFill>
                  <a:schemeClr val="tx1"/>
                </a:solidFill>
              </a:rPr>
              <a:t>Excel</a:t>
            </a:r>
            <a:r>
              <a:rPr lang="ru-RU" sz="1200" dirty="0">
                <a:solidFill>
                  <a:schemeClr val="tx1"/>
                </a:solidFill>
              </a:rPr>
              <a:t>) по форме согласно приложению 3 о гражданах, с которыми требуется проведение </a:t>
            </a:r>
            <a:r>
              <a:rPr lang="ru-RU" sz="1400" b="1" dirty="0">
                <a:solidFill>
                  <a:schemeClr val="tx1"/>
                </a:solidFill>
              </a:rPr>
              <a:t>комиссионной профилактической работы</a:t>
            </a:r>
            <a:r>
              <a:rPr lang="ru-RU" sz="1200" dirty="0">
                <a:solidFill>
                  <a:schemeClr val="tx1"/>
                </a:solidFill>
              </a:rPr>
              <a:t>, и направляют их соответствующему координатору;</a:t>
            </a:r>
          </a:p>
        </p:txBody>
      </p:sp>
      <p:sp>
        <p:nvSpPr>
          <p:cNvPr id="20" name="Стрелка вниз 19"/>
          <p:cNvSpPr/>
          <p:nvPr/>
        </p:nvSpPr>
        <p:spPr>
          <a:xfrm>
            <a:off x="4429124" y="1643050"/>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низ 20"/>
          <p:cNvSpPr/>
          <p:nvPr/>
        </p:nvSpPr>
        <p:spPr>
          <a:xfrm>
            <a:off x="4429124" y="3643314"/>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a:off x="4429124" y="2500306"/>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кругленный прямоугольник 17"/>
          <p:cNvSpPr/>
          <p:nvPr/>
        </p:nvSpPr>
        <p:spPr>
          <a:xfrm>
            <a:off x="5643570" y="4000504"/>
            <a:ext cx="3214710" cy="10715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aphicFrame>
        <p:nvGraphicFramePr>
          <p:cNvPr id="19" name="Таблица 18"/>
          <p:cNvGraphicFramePr>
            <a:graphicFrameLocks noGrp="1"/>
          </p:cNvGraphicFramePr>
          <p:nvPr/>
        </p:nvGraphicFramePr>
        <p:xfrm>
          <a:off x="5786446" y="4143380"/>
          <a:ext cx="2857520" cy="731520"/>
        </p:xfrm>
        <a:graphic>
          <a:graphicData uri="http://schemas.openxmlformats.org/drawingml/2006/table">
            <a:tbl>
              <a:tblPr/>
              <a:tblGrid>
                <a:gridCol w="285752"/>
                <a:gridCol w="688047"/>
                <a:gridCol w="654692"/>
                <a:gridCol w="1229029"/>
              </a:tblGrid>
              <a:tr h="222884">
                <a:tc>
                  <a:txBody>
                    <a:bodyPr/>
                    <a:lstStyle/>
                    <a:p>
                      <a:pPr algn="ctr">
                        <a:spcAft>
                          <a:spcPts val="0"/>
                        </a:spcAft>
                      </a:pPr>
                      <a:r>
                        <a:rPr lang="ru-RU" sz="800" dirty="0">
                          <a:latin typeface="Times New Roman"/>
                          <a:ea typeface="Times New Roman"/>
                          <a:cs typeface="Times New Roman"/>
                        </a:rPr>
                        <a:t>№ </a:t>
                      </a:r>
                      <a:r>
                        <a:rPr lang="ru-RU" sz="800" dirty="0" err="1">
                          <a:latin typeface="Times New Roman"/>
                          <a:ea typeface="Times New Roman"/>
                          <a:cs typeface="Times New Roman"/>
                        </a:rPr>
                        <a:t>п</a:t>
                      </a:r>
                      <a:r>
                        <a:rPr lang="ru-RU" sz="800" dirty="0">
                          <a:latin typeface="Times New Roman"/>
                          <a:ea typeface="Times New Roman"/>
                          <a:cs typeface="Times New Roman"/>
                        </a:rPr>
                        <a:t>/</a:t>
                      </a:r>
                      <a:r>
                        <a:rPr lang="ru-RU" sz="800" dirty="0" err="1">
                          <a:latin typeface="Times New Roman"/>
                          <a:ea typeface="Times New Roman"/>
                          <a:cs typeface="Times New Roman"/>
                        </a:rPr>
                        <a:t>п</a:t>
                      </a:r>
                      <a:endParaRPr lang="ru-RU" sz="800" dirty="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a:latin typeface="Times New Roman"/>
                          <a:ea typeface="Times New Roman"/>
                          <a:cs typeface="Times New Roman"/>
                        </a:rPr>
                        <a:t>Фамилия, имя, отчество</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Times New Roman"/>
                          <a:ea typeface="Times New Roman"/>
                          <a:cs typeface="Times New Roman"/>
                        </a:rPr>
                        <a:t>Адрес</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800" dirty="0">
                          <a:latin typeface="Times New Roman"/>
                          <a:ea typeface="Times New Roman"/>
                          <a:cs typeface="Times New Roman"/>
                        </a:rPr>
                        <a:t>Факторы </a:t>
                      </a:r>
                      <a:r>
                        <a:rPr lang="ru-RU" sz="800" b="1" dirty="0" err="1">
                          <a:latin typeface="Times New Roman"/>
                          <a:ea typeface="Times New Roman"/>
                          <a:cs typeface="Times New Roman"/>
                        </a:rPr>
                        <a:t>необеспечения</a:t>
                      </a:r>
                      <a:r>
                        <a:rPr lang="ru-RU" sz="800" dirty="0">
                          <a:latin typeface="Times New Roman"/>
                          <a:ea typeface="Times New Roman"/>
                          <a:cs typeface="Times New Roman"/>
                        </a:rPr>
                        <a:t> безопасности жизнедеятельности   </a:t>
                      </a: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442">
                <a:tc>
                  <a:txBody>
                    <a:bodyPr/>
                    <a:lstStyle/>
                    <a:p>
                      <a:pPr algn="r">
                        <a:spcAft>
                          <a:spcPts val="0"/>
                        </a:spcAft>
                      </a:pPr>
                      <a:endParaRPr lang="ru-RU" sz="120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ru-RU" sz="120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ru-RU" sz="120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ru-RU" sz="120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442">
                <a:tc>
                  <a:txBody>
                    <a:bodyPr/>
                    <a:lstStyle/>
                    <a:p>
                      <a:pPr algn="r">
                        <a:spcAft>
                          <a:spcPts val="0"/>
                        </a:spcAft>
                      </a:pPr>
                      <a:endParaRPr lang="ru-RU" sz="120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ru-RU" sz="120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ru-RU" sz="120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ru-RU" sz="1200" dirty="0">
                        <a:latin typeface="Times New Roman"/>
                        <a:ea typeface="Times New Roman"/>
                        <a:cs typeface="Times New Roman"/>
                      </a:endParaRPr>
                    </a:p>
                  </a:txBody>
                  <a:tcPr marL="66603" marR="666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6" name="Стрелка вправо 25"/>
          <p:cNvSpPr/>
          <p:nvPr/>
        </p:nvSpPr>
        <p:spPr>
          <a:xfrm>
            <a:off x="5286380" y="4572008"/>
            <a:ext cx="28575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низ 26"/>
          <p:cNvSpPr/>
          <p:nvPr/>
        </p:nvSpPr>
        <p:spPr>
          <a:xfrm>
            <a:off x="4429124" y="5072074"/>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кругленный прямоугольник 27"/>
          <p:cNvSpPr/>
          <p:nvPr/>
        </p:nvSpPr>
        <p:spPr>
          <a:xfrm>
            <a:off x="142844" y="5429264"/>
            <a:ext cx="8786842" cy="64294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solidFill>
                  <a:schemeClr val="tx1"/>
                </a:solidFill>
              </a:rPr>
              <a:t>организуют обследование вспомогательных помещений, подвалов и чердаков многоквартирных жилых домов, пустующих (ветхих) строений на предмет ограничения свободного доступа и выявления незаконного нахождения (самовольного заселения) граждан, а также домов сезонного проживания (дачи).</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12</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571472" y="1000108"/>
            <a:ext cx="8358246" cy="385765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t>Организации</a:t>
            </a:r>
            <a:r>
              <a:rPr lang="ru-RU" b="1" dirty="0"/>
              <a:t>, предоставляющие услуги </a:t>
            </a:r>
            <a:r>
              <a:rPr lang="ru-RU" b="1" dirty="0" err="1"/>
              <a:t>газо</a:t>
            </a:r>
            <a:r>
              <a:rPr lang="ru-RU" b="1" dirty="0"/>
              <a:t>- и электроснабжения</a:t>
            </a:r>
            <a:r>
              <a:rPr lang="ru-RU" dirty="0"/>
              <a:t>, </a:t>
            </a:r>
            <a:r>
              <a:rPr lang="be-BY" dirty="0"/>
              <a:t>при рассмотрении вопроса об отключении домовладений (квартир) от электроэнергии, газоснабжения не менее чем </a:t>
            </a:r>
            <a:r>
              <a:rPr lang="be-BY" b="1" dirty="0"/>
              <a:t>за 5 рабочих дней до отключения </a:t>
            </a:r>
            <a:r>
              <a:rPr lang="be-BY" dirty="0"/>
              <a:t>информируют местные исполнительные и распорядительные органы</a:t>
            </a:r>
            <a:r>
              <a:rPr lang="ru-RU" dirty="0"/>
              <a:t> для рассмотрения вопроса об оказании им помощи, а также рассмотрения объективных причин</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13</a:t>
            </a:fld>
            <a:endParaRPr lang="ru-RU" altLang="ru-RU" sz="140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928662" y="142852"/>
            <a:ext cx="7929618" cy="428628"/>
          </a:xfrm>
          <a:prstGeom prst="roundRect">
            <a:avLst/>
          </a:prstGeom>
          <a:ln>
            <a:noFill/>
          </a:ln>
          <a:effectLst>
            <a:glow rad="1397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solidFill>
                  <a:schemeClr val="tx1"/>
                </a:solidFill>
              </a:rPr>
              <a:t>Проведение </a:t>
            </a:r>
            <a:r>
              <a:rPr lang="ru-RU" sz="1200" dirty="0" smtClean="0">
                <a:solidFill>
                  <a:schemeClr val="tx1"/>
                </a:solidFill>
              </a:rPr>
              <a:t>(периодически </a:t>
            </a:r>
            <a:r>
              <a:rPr lang="ru-RU" sz="1200" dirty="0">
                <a:solidFill>
                  <a:schemeClr val="tx1"/>
                </a:solidFill>
              </a:rPr>
              <a:t>в течение </a:t>
            </a:r>
            <a:r>
              <a:rPr lang="ru-RU" sz="1200" dirty="0" smtClean="0">
                <a:solidFill>
                  <a:schemeClr val="tx1"/>
                </a:solidFill>
              </a:rPr>
              <a:t>года) </a:t>
            </a:r>
            <a:r>
              <a:rPr lang="ru-RU" sz="1200" dirty="0">
                <a:solidFill>
                  <a:schemeClr val="tx1"/>
                </a:solidFill>
              </a:rPr>
              <a:t>профилактических мероприятий </a:t>
            </a:r>
            <a:r>
              <a:rPr lang="ru-RU" sz="1200" dirty="0" smtClean="0">
                <a:solidFill>
                  <a:schemeClr val="tx1"/>
                </a:solidFill>
              </a:rPr>
              <a:t>с </a:t>
            </a:r>
            <a:r>
              <a:rPr lang="ru-RU" sz="1200" dirty="0">
                <a:solidFill>
                  <a:schemeClr val="tx1"/>
                </a:solidFill>
              </a:rPr>
              <a:t>посещением жилых помещений (в том числе в составе комиссии), в которых проживают</a:t>
            </a:r>
          </a:p>
        </p:txBody>
      </p:sp>
      <p:sp>
        <p:nvSpPr>
          <p:cNvPr id="15" name="Скругленный прямоугольник 14"/>
          <p:cNvSpPr/>
          <p:nvPr/>
        </p:nvSpPr>
        <p:spPr>
          <a:xfrm>
            <a:off x="285720" y="785794"/>
            <a:ext cx="3214710"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000" dirty="0"/>
              <a:t>ветераны Великой Отечественной войны, лица, пострадавшие от последствий войн, одинокие и одиноко проживающие пожилые граждане, одинокие инвалиды I и II групп, не достигшие общеустановленного пенсионного возраста</a:t>
            </a:r>
          </a:p>
        </p:txBody>
      </p:sp>
      <p:sp>
        <p:nvSpPr>
          <p:cNvPr id="16" name="Скругленный прямоугольник 15"/>
          <p:cNvSpPr/>
          <p:nvPr/>
        </p:nvSpPr>
        <p:spPr>
          <a:xfrm>
            <a:off x="3857620" y="4857760"/>
            <a:ext cx="5000660"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a:t>работником (работниками) организаций здравоохранения, совместно работником (работниками) органов внутренних </a:t>
            </a:r>
            <a:r>
              <a:rPr lang="ru-RU" sz="1200" dirty="0" smtClean="0"/>
              <a:t>дел</a:t>
            </a:r>
          </a:p>
          <a:p>
            <a:pPr algn="ctr"/>
            <a:r>
              <a:rPr lang="ru-RU" sz="1200" dirty="0" smtClean="0"/>
              <a:t> </a:t>
            </a:r>
            <a:r>
              <a:rPr lang="ru-RU" sz="1200" b="1" dirty="0"/>
              <a:t>другими членами координатора по его решению</a:t>
            </a:r>
          </a:p>
        </p:txBody>
      </p:sp>
      <p:sp>
        <p:nvSpPr>
          <p:cNvPr id="17" name="Скругленный прямоугольник 16"/>
          <p:cNvSpPr/>
          <p:nvPr/>
        </p:nvSpPr>
        <p:spPr>
          <a:xfrm>
            <a:off x="3857620" y="3357562"/>
            <a:ext cx="500066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a:t>осуществляется работником (работниками) организаций здравоохранения </a:t>
            </a:r>
          </a:p>
          <a:p>
            <a:pPr algn="ctr"/>
            <a:r>
              <a:rPr lang="ru-RU" sz="1200" b="1" dirty="0"/>
              <a:t>другими членами координатора по его решению</a:t>
            </a:r>
          </a:p>
        </p:txBody>
      </p:sp>
      <p:sp>
        <p:nvSpPr>
          <p:cNvPr id="18" name="Скругленный прямоугольник 17"/>
          <p:cNvSpPr/>
          <p:nvPr/>
        </p:nvSpPr>
        <p:spPr>
          <a:xfrm>
            <a:off x="3857620" y="2643182"/>
            <a:ext cx="5000660" cy="5715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a:t>осуществляется работником (работниками) учреждений </a:t>
            </a:r>
            <a:r>
              <a:rPr lang="ru-RU" sz="1200" dirty="0" smtClean="0"/>
              <a:t>образования</a:t>
            </a:r>
          </a:p>
          <a:p>
            <a:pPr algn="ctr"/>
            <a:r>
              <a:rPr lang="ru-RU" sz="1200" b="1" dirty="0" smtClean="0">
                <a:solidFill>
                  <a:schemeClr val="tx1"/>
                </a:solidFill>
              </a:rPr>
              <a:t>другими </a:t>
            </a:r>
            <a:r>
              <a:rPr lang="ru-RU" sz="1200" b="1" dirty="0">
                <a:solidFill>
                  <a:schemeClr val="tx1"/>
                </a:solidFill>
              </a:rPr>
              <a:t>членами координатора по его решению</a:t>
            </a:r>
            <a:endParaRPr lang="ru-RU" sz="1000" b="1" dirty="0">
              <a:solidFill>
                <a:schemeClr val="tx1"/>
              </a:solidFill>
            </a:endParaRPr>
          </a:p>
        </p:txBody>
      </p:sp>
      <p:sp>
        <p:nvSpPr>
          <p:cNvPr id="19" name="Скругленный прямоугольник 18"/>
          <p:cNvSpPr/>
          <p:nvPr/>
        </p:nvSpPr>
        <p:spPr>
          <a:xfrm>
            <a:off x="3857620" y="857232"/>
            <a:ext cx="5000660"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a:t>осуществляется работником (работниками) органов по труду, занятости и социальной защите, учреждений социального обслуживания, </a:t>
            </a:r>
            <a:endParaRPr lang="ru-RU" sz="1200" dirty="0" smtClean="0"/>
          </a:p>
          <a:p>
            <a:pPr algn="ctr"/>
            <a:r>
              <a:rPr lang="ru-RU" sz="1200" b="1" dirty="0" smtClean="0"/>
              <a:t>другими </a:t>
            </a:r>
            <a:r>
              <a:rPr lang="ru-RU" sz="1200" b="1" dirty="0"/>
              <a:t>членами координатора по его решению</a:t>
            </a:r>
          </a:p>
        </p:txBody>
      </p:sp>
      <p:sp>
        <p:nvSpPr>
          <p:cNvPr id="20" name="Скругленный прямоугольник 19"/>
          <p:cNvSpPr/>
          <p:nvPr/>
        </p:nvSpPr>
        <p:spPr>
          <a:xfrm>
            <a:off x="285720" y="2714620"/>
            <a:ext cx="3214710" cy="5715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000" dirty="0">
                <a:solidFill>
                  <a:schemeClr val="tx1"/>
                </a:solidFill>
              </a:rPr>
              <a:t>семьи, воспитывающие детей в возрасте от 3 до 14 лет</a:t>
            </a:r>
          </a:p>
        </p:txBody>
      </p:sp>
      <p:sp>
        <p:nvSpPr>
          <p:cNvPr id="21" name="Скругленный прямоугольник 20"/>
          <p:cNvSpPr/>
          <p:nvPr/>
        </p:nvSpPr>
        <p:spPr>
          <a:xfrm>
            <a:off x="285720" y="3429000"/>
            <a:ext cx="3214710"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000" dirty="0">
                <a:solidFill>
                  <a:schemeClr val="tx1"/>
                </a:solidFill>
              </a:rPr>
              <a:t>семьи, воспитывающие детей в возрасте до 3 лет</a:t>
            </a:r>
          </a:p>
        </p:txBody>
      </p:sp>
      <p:sp>
        <p:nvSpPr>
          <p:cNvPr id="22" name="Скругленный прямоугольник 21"/>
          <p:cNvSpPr/>
          <p:nvPr/>
        </p:nvSpPr>
        <p:spPr>
          <a:xfrm>
            <a:off x="285720" y="4714884"/>
            <a:ext cx="3214710"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000" dirty="0">
                <a:solidFill>
                  <a:schemeClr val="tx1"/>
                </a:solidFill>
              </a:rPr>
              <a:t>лица, состоящие на диспансерном наблюдении у врача психиатра-нарколога в организациях здравоохранения</a:t>
            </a:r>
          </a:p>
        </p:txBody>
      </p:sp>
      <p:sp>
        <p:nvSpPr>
          <p:cNvPr id="25" name="Стрелка вправо 24"/>
          <p:cNvSpPr/>
          <p:nvPr/>
        </p:nvSpPr>
        <p:spPr>
          <a:xfrm>
            <a:off x="3500430" y="121442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право 26"/>
          <p:cNvSpPr/>
          <p:nvPr/>
        </p:nvSpPr>
        <p:spPr>
          <a:xfrm>
            <a:off x="3500430" y="507207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трелка вправо 27"/>
          <p:cNvSpPr/>
          <p:nvPr/>
        </p:nvSpPr>
        <p:spPr>
          <a:xfrm>
            <a:off x="3500430" y="364331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трелка вправо 28"/>
          <p:cNvSpPr/>
          <p:nvPr/>
        </p:nvSpPr>
        <p:spPr>
          <a:xfrm>
            <a:off x="3500430" y="2857496"/>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Скругленный прямоугольник 29"/>
          <p:cNvSpPr/>
          <p:nvPr/>
        </p:nvSpPr>
        <p:spPr>
          <a:xfrm>
            <a:off x="285720" y="1785926"/>
            <a:ext cx="3214710" cy="857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000" dirty="0" smtClean="0"/>
              <a:t>одинокие пожилые граждане и инвалиды I и II </a:t>
            </a:r>
            <a:r>
              <a:rPr lang="ru-RU" sz="1000" dirty="0" err="1" smtClean="0"/>
              <a:t>группинвалиды</a:t>
            </a:r>
            <a:r>
              <a:rPr lang="ru-RU" sz="1000" dirty="0" smtClean="0"/>
              <a:t> </a:t>
            </a:r>
            <a:r>
              <a:rPr lang="en-US" sz="1000" dirty="0"/>
              <a:t>I</a:t>
            </a:r>
            <a:r>
              <a:rPr lang="ru-RU" sz="1000" dirty="0"/>
              <a:t> группы и </a:t>
            </a:r>
            <a:r>
              <a:rPr lang="ru-RU" sz="1000" dirty="0" smtClean="0"/>
              <a:t>лица, достигшие </a:t>
            </a:r>
            <a:r>
              <a:rPr lang="ru-RU" sz="1000" dirty="0"/>
              <a:t>80-летнего возраста, за которыми осуществляется оплачиваемый уход в соответствии с действующим законодательством</a:t>
            </a:r>
            <a:endParaRPr lang="ru-RU" sz="1000" dirty="0">
              <a:solidFill>
                <a:schemeClr val="tx1"/>
              </a:solidFill>
            </a:endParaRPr>
          </a:p>
        </p:txBody>
      </p:sp>
      <p:sp>
        <p:nvSpPr>
          <p:cNvPr id="31" name="Скругленный прямоугольник 30"/>
          <p:cNvSpPr/>
          <p:nvPr/>
        </p:nvSpPr>
        <p:spPr>
          <a:xfrm>
            <a:off x="3857620" y="1643050"/>
            <a:ext cx="5000660"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smtClean="0"/>
              <a:t>осуществляется </a:t>
            </a:r>
            <a:r>
              <a:rPr lang="ru-RU" sz="1200" dirty="0" err="1" smtClean="0"/>
              <a:t>комиссионно</a:t>
            </a:r>
            <a:r>
              <a:rPr lang="ru-RU" sz="1200" dirty="0" smtClean="0"/>
              <a:t> </a:t>
            </a:r>
            <a:r>
              <a:rPr lang="ru-RU" sz="1200" dirty="0"/>
              <a:t>работником (работниками) органов по труду, занятости и социальной </a:t>
            </a:r>
            <a:r>
              <a:rPr lang="ru-RU" sz="1200" dirty="0" smtClean="0"/>
              <a:t>защите, учреждений социального обслуживания </a:t>
            </a:r>
            <a:r>
              <a:rPr lang="ru-RU" sz="1200" dirty="0"/>
              <a:t>совместно с работником (работниками) органов и подразделений по чрезвычайным ситуациям</a:t>
            </a:r>
            <a:endParaRPr lang="ru-RU" sz="1200" b="1" dirty="0"/>
          </a:p>
        </p:txBody>
      </p:sp>
      <p:sp>
        <p:nvSpPr>
          <p:cNvPr id="32" name="Стрелка вправо 31"/>
          <p:cNvSpPr/>
          <p:nvPr/>
        </p:nvSpPr>
        <p:spPr>
          <a:xfrm>
            <a:off x="3500430" y="2071678"/>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Скругленный прямоугольник 32"/>
          <p:cNvSpPr/>
          <p:nvPr/>
        </p:nvSpPr>
        <p:spPr>
          <a:xfrm>
            <a:off x="285720" y="4143380"/>
            <a:ext cx="3214710"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000" dirty="0" smtClean="0"/>
              <a:t>СОП, многодетные</a:t>
            </a:r>
            <a:r>
              <a:rPr lang="ru-RU" sz="1000" dirty="0"/>
              <a:t>, приемные и опекунские семьи</a:t>
            </a:r>
            <a:endParaRPr lang="ru-RU" sz="1000" dirty="0">
              <a:solidFill>
                <a:schemeClr val="tx1"/>
              </a:solidFill>
            </a:endParaRPr>
          </a:p>
        </p:txBody>
      </p:sp>
      <p:sp>
        <p:nvSpPr>
          <p:cNvPr id="35" name="Скругленный прямоугольник 34"/>
          <p:cNvSpPr/>
          <p:nvPr/>
        </p:nvSpPr>
        <p:spPr>
          <a:xfrm>
            <a:off x="3857620" y="4000504"/>
            <a:ext cx="5000660"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a:t>осуществляется </a:t>
            </a:r>
            <a:r>
              <a:rPr lang="ru-RU" sz="1200" dirty="0" err="1"/>
              <a:t>комиссионно</a:t>
            </a:r>
            <a:r>
              <a:rPr lang="ru-RU" sz="1200" dirty="0"/>
              <a:t> </a:t>
            </a:r>
            <a:r>
              <a:rPr lang="ru-RU" sz="1200" dirty="0" smtClean="0"/>
              <a:t>работником (работниками) органов и подразделений по чрезвычайным </a:t>
            </a:r>
            <a:r>
              <a:rPr lang="ru-RU" sz="1200" dirty="0" smtClean="0"/>
              <a:t>ситуациям </a:t>
            </a:r>
            <a:r>
              <a:rPr lang="ru-RU" sz="1200" dirty="0" smtClean="0"/>
              <a:t>совместно </a:t>
            </a:r>
            <a:r>
              <a:rPr lang="ru-RU" sz="1200" dirty="0" smtClean="0"/>
              <a:t>с работником </a:t>
            </a:r>
            <a:r>
              <a:rPr lang="ru-RU" sz="1200" dirty="0"/>
              <a:t>(работниками) учреждений </a:t>
            </a:r>
            <a:r>
              <a:rPr lang="ru-RU" sz="1200" dirty="0" smtClean="0"/>
              <a:t>образования</a:t>
            </a:r>
            <a:endParaRPr lang="ru-RU" sz="1200" b="1" dirty="0"/>
          </a:p>
        </p:txBody>
      </p:sp>
      <p:sp>
        <p:nvSpPr>
          <p:cNvPr id="36" name="Скругленный прямоугольник 35"/>
          <p:cNvSpPr/>
          <p:nvPr/>
        </p:nvSpPr>
        <p:spPr>
          <a:xfrm>
            <a:off x="285720" y="5572140"/>
            <a:ext cx="3214710" cy="107157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000" dirty="0"/>
              <a:t>лица, состоящие на профилактическом учете в органах внутренних дел по основаниям, предусмотренным в абзацах втором–седьмом части второй статьи 28 Закона Республики Беларусь «Об основах деятельности по профилактике правонарушений»</a:t>
            </a:r>
            <a:endParaRPr lang="ru-RU" sz="1000" dirty="0">
              <a:solidFill>
                <a:schemeClr val="tx1"/>
              </a:solidFill>
            </a:endParaRPr>
          </a:p>
        </p:txBody>
      </p:sp>
      <p:sp>
        <p:nvSpPr>
          <p:cNvPr id="37" name="Скругленный прямоугольник 36"/>
          <p:cNvSpPr/>
          <p:nvPr/>
        </p:nvSpPr>
        <p:spPr>
          <a:xfrm>
            <a:off x="3857620" y="5857892"/>
            <a:ext cx="5000660"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a:t>осуществляется работником (работниками) органов внутренних </a:t>
            </a:r>
            <a:r>
              <a:rPr lang="ru-RU" sz="1200" dirty="0" smtClean="0"/>
              <a:t>дел</a:t>
            </a:r>
            <a:endParaRPr lang="ru-RU" sz="1200" b="1" dirty="0" smtClean="0"/>
          </a:p>
          <a:p>
            <a:pPr algn="ctr"/>
            <a:r>
              <a:rPr lang="ru-RU" sz="1200" b="1" dirty="0" smtClean="0"/>
              <a:t>другими членами координатора по его решению</a:t>
            </a:r>
            <a:r>
              <a:rPr lang="ru-RU" sz="1200" dirty="0" smtClean="0"/>
              <a:t> </a:t>
            </a:r>
            <a:endParaRPr lang="ru-RU" sz="1200" b="1" dirty="0"/>
          </a:p>
        </p:txBody>
      </p:sp>
      <p:sp>
        <p:nvSpPr>
          <p:cNvPr id="38" name="Стрелка вправо 37"/>
          <p:cNvSpPr/>
          <p:nvPr/>
        </p:nvSpPr>
        <p:spPr>
          <a:xfrm>
            <a:off x="3500430" y="6072206"/>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Стрелка вправо 38"/>
          <p:cNvSpPr/>
          <p:nvPr/>
        </p:nvSpPr>
        <p:spPr>
          <a:xfrm>
            <a:off x="3500430" y="435769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14</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sp>
        <p:nvSpPr>
          <p:cNvPr id="11" name="Скругленный прямоугольник 10"/>
          <p:cNvSpPr/>
          <p:nvPr/>
        </p:nvSpPr>
        <p:spPr>
          <a:xfrm>
            <a:off x="1142976" y="142852"/>
            <a:ext cx="7286676" cy="64294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Arial" pitchFamily="34" charset="0"/>
                <a:ea typeface="Times New Roman" pitchFamily="18" charset="0"/>
                <a:cs typeface="Arial" pitchFamily="34" charset="0"/>
              </a:rPr>
              <a:t> </a:t>
            </a:r>
            <a:r>
              <a:rPr lang="ru-RU" sz="1200" dirty="0" smtClean="0">
                <a:solidFill>
                  <a:schemeClr val="tx1"/>
                </a:solidFill>
              </a:rPr>
              <a:t>Работники </a:t>
            </a:r>
            <a:r>
              <a:rPr lang="ru-RU" sz="1200" dirty="0" err="1" smtClean="0">
                <a:solidFill>
                  <a:schemeClr val="tx1"/>
                </a:solidFill>
              </a:rPr>
              <a:t>сельисполкомов</a:t>
            </a:r>
            <a:r>
              <a:rPr lang="ru-RU" sz="1200" dirty="0" smtClean="0">
                <a:solidFill>
                  <a:schemeClr val="tx1"/>
                </a:solidFill>
              </a:rPr>
              <a:t>, отделов жилищно-коммунального хозяйства райисполкомов, местных администраций, органов государственного энергетического и газового надзора, представители субъектов профилактики</a:t>
            </a:r>
            <a:endParaRPr lang="ru-RU" sz="1200" dirty="0">
              <a:solidFill>
                <a:schemeClr val="tx1"/>
              </a:solidFill>
            </a:endParaRPr>
          </a:p>
        </p:txBody>
      </p:sp>
      <p:sp>
        <p:nvSpPr>
          <p:cNvPr id="14" name="Скругленный прямоугольник 13"/>
          <p:cNvSpPr/>
          <p:nvPr/>
        </p:nvSpPr>
        <p:spPr>
          <a:xfrm>
            <a:off x="142844" y="1000108"/>
            <a:ext cx="8786842" cy="50006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проводят обучение населения </a:t>
            </a:r>
            <a:r>
              <a:rPr lang="be-BY" sz="1200" dirty="0" smtClean="0">
                <a:solidFill>
                  <a:schemeClr val="tx1"/>
                </a:solidFill>
              </a:rPr>
              <a:t>безопасной жизнедеятельности</a:t>
            </a:r>
            <a:r>
              <a:rPr lang="ru-RU" sz="1200" dirty="0" smtClean="0">
                <a:solidFill>
                  <a:schemeClr val="tx1"/>
                </a:solidFill>
              </a:rPr>
              <a:t> под роспись и изучают в местах проживания граждан примерный перечень вопросов согласно приложению 4</a:t>
            </a:r>
            <a:endParaRPr lang="ru-RU" sz="1200" dirty="0">
              <a:solidFill>
                <a:schemeClr val="tx1"/>
              </a:solidFill>
              <a:latin typeface="Arial" pitchFamily="34" charset="0"/>
              <a:ea typeface="Times New Roman" pitchFamily="18" charset="0"/>
              <a:cs typeface="Arial" pitchFamily="34" charset="0"/>
            </a:endParaRPr>
          </a:p>
        </p:txBody>
      </p:sp>
      <p:sp>
        <p:nvSpPr>
          <p:cNvPr id="15" name="Скругленный прямоугольник 14"/>
          <p:cNvSpPr/>
          <p:nvPr/>
        </p:nvSpPr>
        <p:spPr>
          <a:xfrm>
            <a:off x="142844" y="1714488"/>
            <a:ext cx="8858280" cy="64294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solidFill>
                  <a:schemeClr val="tx1"/>
                </a:solidFill>
              </a:rPr>
              <a:t>фиксируют результаты проведения профилактических мероприятий в актах (бланках), предусмотренных соответствующими правовыми актами, с отражением нарушений (при их наличии) либо с проставлением отметки об их отсутствии.</a:t>
            </a:r>
          </a:p>
        </p:txBody>
      </p:sp>
      <p:sp>
        <p:nvSpPr>
          <p:cNvPr id="20" name="Стрелка вниз 19"/>
          <p:cNvSpPr/>
          <p:nvPr/>
        </p:nvSpPr>
        <p:spPr>
          <a:xfrm>
            <a:off x="4429124" y="785794"/>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a:off x="4429124" y="1500174"/>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кругленный прямоугольник 27"/>
          <p:cNvSpPr/>
          <p:nvPr/>
        </p:nvSpPr>
        <p:spPr>
          <a:xfrm>
            <a:off x="214282" y="4286256"/>
            <a:ext cx="8786842" cy="114300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e-BY" sz="1200" dirty="0" smtClean="0">
                <a:solidFill>
                  <a:schemeClr val="tx1"/>
                </a:solidFill>
              </a:rPr>
              <a:t>при </a:t>
            </a:r>
            <a:r>
              <a:rPr lang="be-BY" sz="1400" b="1" dirty="0" smtClean="0">
                <a:solidFill>
                  <a:schemeClr val="tx1"/>
                </a:solidFill>
              </a:rPr>
              <a:t>установлении небезопасных условий жизнедеятельности</a:t>
            </a:r>
            <a:r>
              <a:rPr lang="be-BY" sz="1200" dirty="0" smtClean="0">
                <a:solidFill>
                  <a:schemeClr val="tx1"/>
                </a:solidFill>
              </a:rPr>
              <a:t> в местах проживания граждан принимают меры реагирования в рамках своей компетенции, направляют </a:t>
            </a:r>
            <a:r>
              <a:rPr lang="ru-RU" sz="1200" dirty="0" smtClean="0">
                <a:solidFill>
                  <a:schemeClr val="tx1"/>
                </a:solidFill>
              </a:rPr>
              <a:t>информацию (письмо) за подписью своего руководителя в соответствии со схемой действий согласно приложению 5, а также </a:t>
            </a:r>
            <a:r>
              <a:rPr lang="ru-RU" sz="1200" b="1" dirty="0" smtClean="0">
                <a:solidFill>
                  <a:schemeClr val="tx1"/>
                </a:solidFill>
              </a:rPr>
              <a:t>вносят предложения соответствующему координатору, по организации </a:t>
            </a:r>
            <a:r>
              <a:rPr lang="ru-RU" sz="1400" b="1" dirty="0" smtClean="0">
                <a:solidFill>
                  <a:schemeClr val="tx1"/>
                </a:solidFill>
              </a:rPr>
              <a:t>проведения комиссионного изучения </a:t>
            </a:r>
            <a:r>
              <a:rPr lang="ru-RU" sz="1200" dirty="0" smtClean="0">
                <a:solidFill>
                  <a:schemeClr val="tx1"/>
                </a:solidFill>
              </a:rPr>
              <a:t>состояния жилых помещений, в том числе придомовой территории</a:t>
            </a:r>
            <a:endParaRPr lang="ru-RU" sz="1200" dirty="0">
              <a:solidFill>
                <a:schemeClr val="tx1"/>
              </a:solidFill>
            </a:endParaRPr>
          </a:p>
        </p:txBody>
      </p:sp>
      <p:sp>
        <p:nvSpPr>
          <p:cNvPr id="24" name="Скругленный прямоугольник 23"/>
          <p:cNvSpPr/>
          <p:nvPr/>
        </p:nvSpPr>
        <p:spPr>
          <a:xfrm>
            <a:off x="785786" y="2428868"/>
            <a:ext cx="8224862" cy="428628"/>
          </a:xfrm>
          <a:prstGeom prst="roundRect">
            <a:avLst/>
          </a:prstGeom>
          <a:ln>
            <a:solidFill>
              <a:schemeClr val="bg2">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be-BY" sz="1200" dirty="0" smtClean="0">
                <a:solidFill>
                  <a:schemeClr val="tx1"/>
                </a:solidFill>
              </a:rPr>
              <a:t>При отказе гражданина в доступе в жилое помещение для проведения профилактических мероприятий в </a:t>
            </a:r>
            <a:r>
              <a:rPr lang="ru-RU" sz="1200" dirty="0" smtClean="0">
                <a:solidFill>
                  <a:schemeClr val="tx1"/>
                </a:solidFill>
              </a:rPr>
              <a:t>графе 5 </a:t>
            </a:r>
            <a:r>
              <a:rPr lang="be-BY" sz="1200" dirty="0" smtClean="0">
                <a:solidFill>
                  <a:schemeClr val="tx1"/>
                </a:solidFill>
              </a:rPr>
              <a:t>электронного списка </a:t>
            </a:r>
            <a:r>
              <a:rPr lang="ru-RU" sz="1200" dirty="0" smtClean="0">
                <a:solidFill>
                  <a:schemeClr val="tx1"/>
                </a:solidFill>
              </a:rPr>
              <a:t>(приложение 2) проставляется соответствующая отметка.</a:t>
            </a:r>
          </a:p>
        </p:txBody>
      </p:sp>
      <p:sp>
        <p:nvSpPr>
          <p:cNvPr id="25" name="Скругленный прямоугольник 24"/>
          <p:cNvSpPr/>
          <p:nvPr/>
        </p:nvSpPr>
        <p:spPr>
          <a:xfrm>
            <a:off x="785786" y="2928934"/>
            <a:ext cx="8224862" cy="571504"/>
          </a:xfrm>
          <a:prstGeom prst="roundRect">
            <a:avLst/>
          </a:prstGeom>
          <a:ln>
            <a:solidFill>
              <a:schemeClr val="bg2">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ru-RU" sz="1200" dirty="0" smtClean="0">
                <a:solidFill>
                  <a:schemeClr val="tx1"/>
                </a:solidFill>
              </a:rPr>
              <a:t>При необходимости дополнительные сведения, которые будут использоваться для подготовки информации субъектам профилактики, в организации, родственникам </a:t>
            </a:r>
            <a:r>
              <a:rPr lang="ru-RU" sz="1200" dirty="0" err="1" smtClean="0">
                <a:solidFill>
                  <a:schemeClr val="tx1"/>
                </a:solidFill>
              </a:rPr>
              <a:t>профилактируемых</a:t>
            </a:r>
            <a:r>
              <a:rPr lang="ru-RU" sz="1200" dirty="0" smtClean="0">
                <a:solidFill>
                  <a:schemeClr val="tx1"/>
                </a:solidFill>
              </a:rPr>
              <a:t> граждан, могут фиксироваться в журнале (блокноте, тетради) в произвольной форме</a:t>
            </a:r>
          </a:p>
        </p:txBody>
      </p:sp>
      <p:sp>
        <p:nvSpPr>
          <p:cNvPr id="29" name="Скругленный прямоугольник 28"/>
          <p:cNvSpPr/>
          <p:nvPr/>
        </p:nvSpPr>
        <p:spPr>
          <a:xfrm>
            <a:off x="785786" y="3571876"/>
            <a:ext cx="8224862" cy="500066"/>
          </a:xfrm>
          <a:prstGeom prst="roundRect">
            <a:avLst/>
          </a:prstGeom>
          <a:ln>
            <a:solidFill>
              <a:schemeClr val="bg2">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ru-RU" sz="1200" dirty="0" smtClean="0">
                <a:solidFill>
                  <a:schemeClr val="tx1"/>
                </a:solidFill>
              </a:rPr>
              <a:t>Координатор может определить форму фиксации (учета) проводимых профилактических мероприятий в соответствии с приложением 2</a:t>
            </a:r>
          </a:p>
        </p:txBody>
      </p:sp>
      <p:sp>
        <p:nvSpPr>
          <p:cNvPr id="18" name="Стрелка вниз 17"/>
          <p:cNvSpPr/>
          <p:nvPr/>
        </p:nvSpPr>
        <p:spPr>
          <a:xfrm>
            <a:off x="4429124" y="4071942"/>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кругленный прямоугольник 18"/>
          <p:cNvSpPr/>
          <p:nvPr/>
        </p:nvSpPr>
        <p:spPr>
          <a:xfrm>
            <a:off x="142844" y="5643578"/>
            <a:ext cx="8858280" cy="64294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solidFill>
                  <a:schemeClr val="tx1"/>
                </a:solidFill>
              </a:rPr>
              <a:t>фиксируют результаты проведения профилактических мероприятий в актах (бланках), предусмотренных соответствующими правовыми актами, с отражением нарушений (при их наличии) либо с проставлением отметки об их отсутствии.</a:t>
            </a:r>
          </a:p>
        </p:txBody>
      </p:sp>
      <p:sp>
        <p:nvSpPr>
          <p:cNvPr id="21" name="Стрелка вниз 20"/>
          <p:cNvSpPr/>
          <p:nvPr/>
        </p:nvSpPr>
        <p:spPr>
          <a:xfrm>
            <a:off x="4429124" y="5429264"/>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15</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025" name="Rectangle 1"/>
          <p:cNvSpPr>
            <a:spLocks noChangeArrowheads="1"/>
          </p:cNvSpPr>
          <p:nvPr/>
        </p:nvSpPr>
        <p:spPr bwMode="auto">
          <a:xfrm>
            <a:off x="357158" y="889669"/>
            <a:ext cx="8572560" cy="5253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ПРИМЕРНЫЙ ПЕРЕЧЕНЬ ВОПРОСОВ, подлежащих изучению субъектами профилактики при проведении профилактических мероприятий </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местах проживания граждан</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Char char="•"/>
              <a:tabLst/>
            </a:pPr>
            <a:endPar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pPr>
            <a:r>
              <a:rPr kumimoji="0" lang="ru-RU" sz="9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Визуально и путем опроса гражданина выясняется:</a:t>
            </a:r>
            <a:endParaRPr kumimoji="0" lang="ru-RU" sz="900" b="1"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соблюдение мер профилактики: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допускается ли курение табачных изделий в местах, предназначенных для сна, злоупотребление алкогольными напитками;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ограничен ли доступ детей к источникам повышенной опасности (электрическим розеткам, спичкам, зажигалкам, лекарственным препаратам, средствам бытовой химии и др.); </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остаются ли малолетние дети без присмотра родителей (совершеннолетних членов семьи), в том числе, в закрытых на запорные устройства жилых помещениях;</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может ли проживающий (проживающие) в силу возраста, состояния здоровья обслуживать себя самостоятельно (при наличии оснований);</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состояние систем отопления (печь, котел):</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используются ли местные системы отопления в зимний период (путем опроса в неотопительный период или личными ощущениями наличия комфортной температуры в отопительный период, а также выяснением наличия запаса твердого топлива);</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убираются ли горючие предметы, вещи с печи или котла (от печи или от котла) во время и после их топки;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осуществляется контроль за топкой;</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проводился ли осмотр дымохода с оценкой его состояния, очистка от сажи перед отопительным периодом;</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используются ли для растопки печи горючие жидкости;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имеются ли видимые трещины в кладке печи, наличие и исправность топочных дверок, наличие </a:t>
            </a:r>
            <a:r>
              <a:rPr kumimoji="0" lang="ru-RU" sz="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предтопочного</a:t>
            </a: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листа;</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состояние электрооборудования и электропроводки: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или отсутствие электроснабжения (при отсутствии электроснабжения выясняются причины его </a:t>
            </a:r>
            <a:r>
              <a:rPr kumimoji="0" lang="ru-RU" sz="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невосстановления</a:t>
            </a: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 также используется ли открытый огонь для освещения);</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электрооборудования </a:t>
            </a:r>
            <a:r>
              <a:rPr kumimoji="0" lang="ru-RU" sz="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незаводского</a:t>
            </a: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(кустарного) изготовления, используемого для отопления или приготовления пищи;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видимых следов аварийного режима работы электросети (оплавление выключателей, розеток, проводов и др.);</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имеются ли оголенные участки электропроводки, открытые (поврежденные) розетки и выключатели.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состояние газового оборудования: </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или отсутствие газоснабжения (при отсутствии газоснабжения выясняются причины его </a:t>
            </a:r>
            <a:r>
              <a:rPr kumimoji="0" lang="ru-RU" sz="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невосстановления</a:t>
            </a: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 также что используется для приготовления пищи);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газоанализатора;</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запаха газа;</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состояние газовой плиты (исправность </a:t>
            </a:r>
            <a:r>
              <a:rPr kumimoji="0" lang="ru-RU" sz="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перекрывных</a:t>
            </a: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устройств подачи газа в плиту).</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Оценить работоспособность АПИ:</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уточнить наличие АПИ и их размещение на потолке во всех жилых комнатах;</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проверить исправность АПИ (наличие световой индикации (моргает ли индикатор), при отсутствии индикации исправность подтверждает проживающий путем личного тестирования АПИ нажатием «кнопки проверки» до подачи АПИ звукового сигнала (при физических ограничениях проживающего тестирование провести самостоятельно).</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 Визуальным осмотром оценить содержание придомовой территории (захламленность, ветхость строений).</a:t>
            </a: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16</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0" name="Скругленный прямоугольник 9"/>
          <p:cNvSpPr/>
          <p:nvPr/>
        </p:nvSpPr>
        <p:spPr>
          <a:xfrm>
            <a:off x="785786" y="928670"/>
            <a:ext cx="8001056"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a:r>
              <a:rPr kumimoji="0" lang="be-BY"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Местные</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исполнительные и распорядительные органы:</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Скругленный прямоугольник 11"/>
          <p:cNvSpPr/>
          <p:nvPr/>
        </p:nvSpPr>
        <p:spPr>
          <a:xfrm>
            <a:off x="785786" y="1928802"/>
            <a:ext cx="8001056"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be-B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во взаимодействии</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 органами и подразделениями по чрезвычайным ситуациям, органами государственного энергетического и газового надзора, а также другими заинтересованными субъектами профилактики ежегодно до 25 января организуют и проводят обучение представителей субъектов профилактики и должностных лиц </a:t>
            </a:r>
            <a:r>
              <a:rPr kumimoji="0" lang="ru-RU"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сельисполкомов</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председателей правлений садоводческих товариществ,</a:t>
            </a:r>
            <a:r>
              <a:rPr kumimoji="0" lang="ru-RU" sz="1400" b="0" i="0" u="none" strike="noStrike" cap="none" normalizeH="0" baseline="0" dirty="0" smtClean="0">
                <a:ln>
                  <a:noFill/>
                </a:ln>
                <a:solidFill>
                  <a:srgbClr val="242424"/>
                </a:solidFill>
                <a:effectLst/>
                <a:latin typeface="Arial" pitchFamily="34" charset="0"/>
                <a:ea typeface="Times New Roman" pitchFamily="18" charset="0"/>
                <a:cs typeface="Arial" pitchFamily="34" charset="0"/>
              </a:rPr>
              <a:t> </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организаций, эксплуатирующих жилищный фонд и (или) оказывающих жилищно-коммунальные услуги, требованиям безопасности для жилых помещений и личной безопасности в быту</a:t>
            </a:r>
            <a:endParaRPr lang="ru-RU" sz="1400" dirty="0"/>
          </a:p>
        </p:txBody>
      </p:sp>
      <p:sp>
        <p:nvSpPr>
          <p:cNvPr id="14" name="Скругленный прямоугольник 13"/>
          <p:cNvSpPr/>
          <p:nvPr/>
        </p:nvSpPr>
        <p:spPr>
          <a:xfrm>
            <a:off x="857224" y="3500438"/>
            <a:ext cx="8001056"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e-BY" sz="1400" dirty="0">
                <a:solidFill>
                  <a:schemeClr val="tx1"/>
                </a:solidFill>
                <a:latin typeface="Arial" pitchFamily="34" charset="0"/>
                <a:ea typeface="Times New Roman" pitchFamily="18" charset="0"/>
                <a:cs typeface="Arial" pitchFamily="34" charset="0"/>
              </a:rPr>
              <a:t>анализируют состояние пожарной безопаности, разрабатывают и осуществляют мероприятия по обеспечению пожарной безопасности с целью влияния на нее (при необходимости) на соответствующей территории</a:t>
            </a:r>
            <a:endParaRPr lang="ru-RU" sz="1400" dirty="0">
              <a:solidFill>
                <a:schemeClr val="tx1"/>
              </a:solidFill>
              <a:latin typeface="Arial" pitchFamily="34" charset="0"/>
              <a:ea typeface="Times New Roman" pitchFamily="18" charset="0"/>
              <a:cs typeface="Arial" pitchFamily="34" charset="0"/>
            </a:endParaRPr>
          </a:p>
        </p:txBody>
      </p:sp>
      <p:sp>
        <p:nvSpPr>
          <p:cNvPr id="15" name="Скругленный прямоугольник 14"/>
          <p:cNvSpPr/>
          <p:nvPr/>
        </p:nvSpPr>
        <p:spPr>
          <a:xfrm>
            <a:off x="857224" y="4286256"/>
            <a:ext cx="8001056"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latin typeface="Arial" pitchFamily="34" charset="0"/>
                <a:ea typeface="Times New Roman" pitchFamily="18" charset="0"/>
                <a:cs typeface="Arial" pitchFamily="34" charset="0"/>
              </a:rPr>
              <a:t>оказывают </a:t>
            </a:r>
            <a:r>
              <a:rPr lang="ru-RU" sz="1400" dirty="0">
                <a:solidFill>
                  <a:schemeClr val="tx1"/>
                </a:solidFill>
                <a:latin typeface="Arial" pitchFamily="34" charset="0"/>
                <a:ea typeface="Times New Roman" pitchFamily="18" charset="0"/>
                <a:cs typeface="Arial" pitchFamily="34" charset="0"/>
              </a:rPr>
              <a:t>содействие гражданам в устранении выявленных нарушений, </a:t>
            </a:r>
            <a:r>
              <a:rPr lang="be-BY" sz="1400" dirty="0">
                <a:solidFill>
                  <a:schemeClr val="tx1"/>
                </a:solidFill>
                <a:latin typeface="Arial" pitchFamily="34" charset="0"/>
                <a:ea typeface="Times New Roman" pitchFamily="18" charset="0"/>
                <a:cs typeface="Arial" pitchFamily="34" charset="0"/>
              </a:rPr>
              <a:t>создающих угрозу жизни и здоровью в местах их проживания</a:t>
            </a:r>
            <a:endParaRPr lang="ru-RU" sz="1400" dirty="0">
              <a:solidFill>
                <a:schemeClr val="tx1"/>
              </a:solidFill>
              <a:latin typeface="Arial" pitchFamily="34" charset="0"/>
              <a:ea typeface="Times New Roman" pitchFamily="18" charset="0"/>
              <a:cs typeface="Arial" pitchFamily="34" charset="0"/>
            </a:endParaRPr>
          </a:p>
        </p:txBody>
      </p:sp>
      <p:sp>
        <p:nvSpPr>
          <p:cNvPr id="16" name="Стрелка вниз 15"/>
          <p:cNvSpPr/>
          <p:nvPr/>
        </p:nvSpPr>
        <p:spPr>
          <a:xfrm>
            <a:off x="4143372" y="1571612"/>
            <a:ext cx="78581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PPT162"/>
          <p:cNvPicPr>
            <a:picLocks noChangeAspect="1" noChangeArrowheads="1"/>
          </p:cNvPicPr>
          <p:nvPr/>
        </p:nvPicPr>
        <p:blipFill>
          <a:blip r:embed="rId2" cstate="print"/>
          <a:srcRect/>
          <a:stretch>
            <a:fillRect/>
          </a:stretch>
        </p:blipFill>
        <p:spPr bwMode="auto">
          <a:xfrm>
            <a:off x="0" y="0"/>
            <a:ext cx="1789113" cy="1557338"/>
          </a:xfrm>
          <a:prstGeom prst="rect">
            <a:avLst/>
          </a:prstGeom>
          <a:noFill/>
          <a:ln w="9525">
            <a:noFill/>
            <a:miter lim="800000"/>
            <a:headEnd/>
            <a:tailEnd/>
          </a:ln>
        </p:spPr>
      </p:pic>
      <p:sp>
        <p:nvSpPr>
          <p:cNvPr id="38915" name="WordArt 3"/>
          <p:cNvSpPr>
            <a:spLocks noChangeArrowheads="1" noChangeShapeType="1" noTextEdit="1"/>
          </p:cNvSpPr>
          <p:nvPr/>
        </p:nvSpPr>
        <p:spPr bwMode="auto">
          <a:xfrm>
            <a:off x="1500188" y="433388"/>
            <a:ext cx="7446962" cy="1584325"/>
          </a:xfrm>
          <a:prstGeom prst="rect">
            <a:avLst/>
          </a:prstGeom>
        </p:spPr>
        <p:txBody>
          <a:bodyPr wrap="none" fromWordArt="1">
            <a:prstTxWarp prst="textPlain">
              <a:avLst>
                <a:gd name="adj" fmla="val 50000"/>
              </a:avLst>
            </a:prstTxWarp>
          </a:bodyPr>
          <a:lstStyle/>
          <a:p>
            <a:pPr algn="ctr"/>
            <a:r>
              <a:rPr lang="ru-RU" sz="3600" kern="10">
                <a:ln w="9525">
                  <a:solidFill>
                    <a:srgbClr val="000000"/>
                  </a:solidFill>
                  <a:round/>
                  <a:headEnd/>
                  <a:tailEnd/>
                </a:ln>
                <a:solidFill>
                  <a:srgbClr val="FF0000"/>
                </a:solidFill>
                <a:effectLst>
                  <a:outerShdw dist="107763" dir="2700000" algn="ctr" rotWithShape="0">
                    <a:srgbClr val="C0C0C0">
                      <a:alpha val="50000"/>
                    </a:srgbClr>
                  </a:outerShdw>
                </a:effectLst>
                <a:latin typeface="Impact"/>
              </a:rPr>
              <a:t>Могилевское областное управление МЧС</a:t>
            </a:r>
          </a:p>
          <a:p>
            <a:pPr algn="ctr"/>
            <a:r>
              <a:rPr lang="ru-RU" sz="3600" kern="10">
                <a:ln w="9525">
                  <a:solidFill>
                    <a:srgbClr val="000000"/>
                  </a:solidFill>
                  <a:round/>
                  <a:headEnd/>
                  <a:tailEnd/>
                </a:ln>
                <a:solidFill>
                  <a:srgbClr val="FF0000"/>
                </a:solidFill>
                <a:effectLst>
                  <a:outerShdw dist="107763" dir="2700000" algn="ctr" rotWithShape="0">
                    <a:srgbClr val="C0C0C0">
                      <a:alpha val="50000"/>
                    </a:srgbClr>
                  </a:outerShdw>
                </a:effectLst>
                <a:latin typeface="Impact"/>
              </a:rPr>
              <a:t>Республики Беларусь</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5122"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9DD6CD1D-2D75-45EA-B51B-81CE1F0F34FE}" type="slidenum">
              <a:rPr lang="ru-RU" altLang="ru-RU" sz="1400">
                <a:solidFill>
                  <a:srgbClr val="000000"/>
                </a:solidFill>
              </a:rPr>
              <a:pPr/>
              <a:t>2</a:t>
            </a:fld>
            <a:endParaRPr lang="ru-RU" altLang="ru-RU" sz="1400">
              <a:solidFill>
                <a:srgbClr val="000000"/>
              </a:solidFill>
            </a:endParaRPr>
          </a:p>
        </p:txBody>
      </p:sp>
      <p:sp>
        <p:nvSpPr>
          <p:cNvPr id="5123"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5124"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5125"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5126"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5129"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Прямоугольник 10"/>
          <p:cNvSpPr/>
          <p:nvPr/>
        </p:nvSpPr>
        <p:spPr>
          <a:xfrm>
            <a:off x="357158" y="1142984"/>
            <a:ext cx="8572560" cy="4524315"/>
          </a:xfrm>
          <a:prstGeom prst="rect">
            <a:avLst/>
          </a:prstGeom>
          <a:blipFill>
            <a:blip r:embed="rId4" cstate="print"/>
            <a:tile tx="0" ty="0" sx="100000" sy="100000" flip="none" algn="tl"/>
          </a:blipFill>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ru-RU" sz="3200" b="1" dirty="0"/>
              <a:t>«Порядок организации работы по проведению профилактических мероприятий, направленных на предупреждение правонарушений, способствующих гибели людей от внешних причин, в том числе от пожаров и других чрезвычайных ситуаций в жилищном фонде на территории Могилевской области»</a:t>
            </a:r>
            <a:endParaRPr lang="ru-RU" sz="3200"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74487909-4186-474A-8FCE-1178ED05C314}" type="slidenum">
              <a:rPr lang="ru-RU" altLang="ru-RU" sz="1400">
                <a:solidFill>
                  <a:srgbClr val="000000"/>
                </a:solidFill>
              </a:rPr>
              <a:pPr/>
              <a:t>3</a:t>
            </a:fld>
            <a:endParaRPr lang="ru-RU" altLang="ru-RU" sz="1400">
              <a:solidFill>
                <a:srgbClr val="000000"/>
              </a:solidFill>
            </a:endParaRPr>
          </a:p>
        </p:txBody>
      </p:sp>
      <p:sp>
        <p:nvSpPr>
          <p:cNvPr id="6147"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6148"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6149" name="Rectangle 7"/>
          <p:cNvSpPr>
            <a:spLocks noChangeArrowheads="1"/>
          </p:cNvSpPr>
          <p:nvPr/>
        </p:nvSpPr>
        <p:spPr bwMode="auto">
          <a:xfrm>
            <a:off x="468313" y="3357563"/>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6152" name="Picture 2"/>
          <p:cNvPicPr>
            <a:picLocks noChangeAspect="1" noChangeArrowheads="1"/>
          </p:cNvPicPr>
          <p:nvPr/>
        </p:nvPicPr>
        <p:blipFill>
          <a:blip r:embed="rId3" cstate="print"/>
          <a:srcRect/>
          <a:stretch>
            <a:fillRect/>
          </a:stretch>
        </p:blipFill>
        <p:spPr bwMode="auto">
          <a:xfrm>
            <a:off x="785813" y="500063"/>
            <a:ext cx="7851775" cy="133350"/>
          </a:xfrm>
          <a:prstGeom prst="rect">
            <a:avLst/>
          </a:prstGeom>
          <a:noFill/>
          <a:ln w="9525">
            <a:noFill/>
            <a:miter lim="800000"/>
            <a:headEnd/>
            <a:tailEnd/>
          </a:ln>
        </p:spPr>
      </p:pic>
      <p:sp>
        <p:nvSpPr>
          <p:cNvPr id="6165" name="Rectangle 16"/>
          <p:cNvSpPr>
            <a:spLocks noChangeArrowheads="1"/>
          </p:cNvSpPr>
          <p:nvPr/>
        </p:nvSpPr>
        <p:spPr bwMode="auto">
          <a:xfrm>
            <a:off x="152400" y="609600"/>
            <a:ext cx="9144000" cy="0"/>
          </a:xfrm>
          <a:prstGeom prst="rect">
            <a:avLst/>
          </a:prstGeom>
          <a:noFill/>
          <a:ln w="9525">
            <a:noFill/>
            <a:miter lim="800000"/>
            <a:headEnd/>
            <a:tailEnd/>
          </a:ln>
          <a:effectLst/>
        </p:spPr>
        <p:txBody>
          <a:bodyPr wrap="none" anchor="ctr">
            <a:spAutoFit/>
          </a:bodyPr>
          <a:lstStyle/>
          <a:p>
            <a:pPr indent="449263"/>
            <a:r>
              <a:rPr lang="ru-RU"/>
              <a:t/>
            </a:r>
            <a:br>
              <a:rPr lang="ru-RU"/>
            </a:br>
            <a:endParaRPr lang="ru-RU"/>
          </a:p>
          <a:p>
            <a:pPr indent="449263"/>
            <a:endParaRPr lang="ru-RU"/>
          </a:p>
        </p:txBody>
      </p:sp>
      <p:sp>
        <p:nvSpPr>
          <p:cNvPr id="6166" name="Rectangle 17"/>
          <p:cNvSpPr>
            <a:spLocks noChangeArrowheads="1"/>
          </p:cNvSpPr>
          <p:nvPr/>
        </p:nvSpPr>
        <p:spPr bwMode="auto">
          <a:xfrm>
            <a:off x="152400" y="609600"/>
            <a:ext cx="9144000" cy="0"/>
          </a:xfrm>
          <a:prstGeom prst="rect">
            <a:avLst/>
          </a:prstGeom>
          <a:noFill/>
          <a:ln w="9525">
            <a:noFill/>
            <a:miter lim="800000"/>
            <a:headEnd/>
            <a:tailEnd/>
          </a:ln>
          <a:effectLst/>
        </p:spPr>
        <p:txBody>
          <a:bodyPr wrap="none" anchor="ctr">
            <a:spAutoFit/>
          </a:bodyPr>
          <a:lstStyle/>
          <a:p>
            <a:pPr indent="449263"/>
            <a:endParaRPr lang="ru-RU"/>
          </a:p>
          <a:p>
            <a:pPr indent="449263"/>
            <a:endParaRPr lang="ru-RU"/>
          </a:p>
        </p:txBody>
      </p:sp>
      <p:sp>
        <p:nvSpPr>
          <p:cNvPr id="6167" name="Rectangle 24"/>
          <p:cNvSpPr>
            <a:spLocks noChangeArrowheads="1"/>
          </p:cNvSpPr>
          <p:nvPr/>
        </p:nvSpPr>
        <p:spPr bwMode="auto">
          <a:xfrm>
            <a:off x="152400" y="609600"/>
            <a:ext cx="9144000" cy="0"/>
          </a:xfrm>
          <a:prstGeom prst="rect">
            <a:avLst/>
          </a:prstGeom>
          <a:noFill/>
          <a:ln w="9525">
            <a:noFill/>
            <a:miter lim="800000"/>
            <a:headEnd/>
            <a:tailEnd/>
          </a:ln>
          <a:effectLst/>
        </p:spPr>
        <p:txBody>
          <a:bodyPr wrap="none" anchor="ctr">
            <a:spAutoFit/>
          </a:bodyPr>
          <a:lstStyle/>
          <a:p>
            <a:pPr eaLnBrk="1" hangingPunct="1"/>
            <a:endParaRPr lang="ru-RU"/>
          </a:p>
        </p:txBody>
      </p:sp>
      <p:sp>
        <p:nvSpPr>
          <p:cNvPr id="25" name="Скругленный прямоугольник 24"/>
          <p:cNvSpPr/>
          <p:nvPr/>
        </p:nvSpPr>
        <p:spPr>
          <a:xfrm>
            <a:off x="214282" y="928670"/>
            <a:ext cx="8643998" cy="6429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lgn="ct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Для проведения профилактических мероприятий привлекаются</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algn="ctr"/>
            <a:endParaRPr lang="ru-RU" dirty="0"/>
          </a:p>
        </p:txBody>
      </p:sp>
      <p:sp>
        <p:nvSpPr>
          <p:cNvPr id="26" name="Стрелка вниз 25"/>
          <p:cNvSpPr/>
          <p:nvPr/>
        </p:nvSpPr>
        <p:spPr>
          <a:xfrm>
            <a:off x="1928794" y="1571612"/>
            <a:ext cx="428628" cy="285752"/>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sp>
        <p:nvSpPr>
          <p:cNvPr id="27" name="Стрелка вниз 26"/>
          <p:cNvSpPr/>
          <p:nvPr/>
        </p:nvSpPr>
        <p:spPr>
          <a:xfrm>
            <a:off x="6572264" y="1571612"/>
            <a:ext cx="357190" cy="285752"/>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ru-RU"/>
          </a:p>
        </p:txBody>
      </p:sp>
      <p:sp>
        <p:nvSpPr>
          <p:cNvPr id="28" name="Скругленный прямоугольник 27"/>
          <p:cNvSpPr/>
          <p:nvPr/>
        </p:nvSpPr>
        <p:spPr>
          <a:xfrm>
            <a:off x="285720" y="1857364"/>
            <a:ext cx="4071966"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Субъекты профилактики</a:t>
            </a:r>
            <a:endParaRPr lang="ru-RU" dirty="0"/>
          </a:p>
        </p:txBody>
      </p:sp>
      <p:sp>
        <p:nvSpPr>
          <p:cNvPr id="29" name="Скругленный прямоугольник 28"/>
          <p:cNvSpPr/>
          <p:nvPr/>
        </p:nvSpPr>
        <p:spPr>
          <a:xfrm>
            <a:off x="4786314" y="1857364"/>
            <a:ext cx="4143404"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dirty="0" smtClean="0"/>
              <a:t>Организации, общественные объединения и иные</a:t>
            </a:r>
            <a:endParaRPr lang="ru-RU" dirty="0"/>
          </a:p>
        </p:txBody>
      </p:sp>
      <p:sp>
        <p:nvSpPr>
          <p:cNvPr id="6170" name="AutoShape 26"/>
          <p:cNvSpPr>
            <a:spLocks noChangeArrowheads="1"/>
          </p:cNvSpPr>
          <p:nvPr/>
        </p:nvSpPr>
        <p:spPr bwMode="auto">
          <a:xfrm>
            <a:off x="285720" y="2786058"/>
            <a:ext cx="4214842" cy="3409950"/>
          </a:xfrm>
          <a:prstGeom prst="roundRect">
            <a:avLst>
              <a:gd name="adj" fmla="val 16667"/>
            </a:avLst>
          </a:prstGeom>
          <a:gradFill rotWithShape="0">
            <a:gsLst>
              <a:gs pos="0">
                <a:srgbClr val="FFFFFF"/>
              </a:gs>
              <a:gs pos="100000">
                <a:srgbClr val="D6E3BC"/>
              </a:gs>
            </a:gsLst>
            <a:lin ang="54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smtClean="0">
                <a:ln>
                  <a:noFill/>
                </a:ln>
                <a:solidFill>
                  <a:schemeClr val="tx1"/>
                </a:solidFill>
                <a:effectLst/>
                <a:latin typeface="Calibri" pitchFamily="34" charset="0"/>
                <a:cs typeface="Arial" pitchFamily="34" charset="0"/>
              </a:rPr>
              <a:t>местные исполнительные и распорядительные органы</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smtClean="0">
                <a:ln>
                  <a:noFill/>
                </a:ln>
                <a:solidFill>
                  <a:schemeClr val="tx1"/>
                </a:solidFill>
                <a:effectLst/>
                <a:latin typeface="Calibri" pitchFamily="34" charset="0"/>
                <a:cs typeface="Arial" pitchFamily="34" charset="0"/>
              </a:rPr>
              <a:t>органы и подразделения по чрезвычайным ситуациям</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smtClean="0">
                <a:ln>
                  <a:noFill/>
                </a:ln>
                <a:solidFill>
                  <a:schemeClr val="tx1"/>
                </a:solidFill>
                <a:effectLst/>
                <a:latin typeface="Calibri" pitchFamily="34" charset="0"/>
                <a:cs typeface="Arial" pitchFamily="34" charset="0"/>
              </a:rPr>
              <a:t> органы внутренних дел</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smtClean="0">
                <a:ln>
                  <a:noFill/>
                </a:ln>
                <a:solidFill>
                  <a:schemeClr val="tx1"/>
                </a:solidFill>
                <a:effectLst/>
                <a:latin typeface="Calibri" pitchFamily="34" charset="0"/>
                <a:cs typeface="Arial" pitchFamily="34" charset="0"/>
              </a:rPr>
              <a:t>органы управления здравоохранением, государственные организациями здравоохранения </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smtClean="0">
                <a:ln>
                  <a:noFill/>
                </a:ln>
                <a:solidFill>
                  <a:schemeClr val="tx1"/>
                </a:solidFill>
                <a:effectLst/>
                <a:latin typeface="Calibri" pitchFamily="34" charset="0"/>
                <a:cs typeface="Arial" pitchFamily="34" charset="0"/>
              </a:rPr>
              <a:t>органы по труду, занятости и социальной защите, учреждения социального обслуживания</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smtClean="0">
                <a:ln>
                  <a:noFill/>
                </a:ln>
                <a:solidFill>
                  <a:schemeClr val="tx1"/>
                </a:solidFill>
                <a:effectLst/>
                <a:latin typeface="Calibri" pitchFamily="34" charset="0"/>
                <a:cs typeface="Arial" pitchFamily="34" charset="0"/>
              </a:rPr>
              <a:t>организации, осуществляющие эксплуатацию жилищного фонда и (или) предоставляющие жилищно-коммунальные услуги</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smtClean="0">
                <a:ln>
                  <a:noFill/>
                </a:ln>
                <a:solidFill>
                  <a:schemeClr val="tx1"/>
                </a:solidFill>
                <a:effectLst/>
                <a:latin typeface="Calibri" pitchFamily="34" charset="0"/>
                <a:cs typeface="Arial" pitchFamily="34" charset="0"/>
              </a:rPr>
              <a:t> учреждения образования</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171" name="AutoShape 27"/>
          <p:cNvSpPr>
            <a:spLocks noChangeArrowheads="1"/>
          </p:cNvSpPr>
          <p:nvPr/>
        </p:nvSpPr>
        <p:spPr bwMode="auto">
          <a:xfrm>
            <a:off x="4857752" y="2786058"/>
            <a:ext cx="4071966" cy="3362325"/>
          </a:xfrm>
          <a:prstGeom prst="roundRect">
            <a:avLst>
              <a:gd name="adj" fmla="val 16667"/>
            </a:avLst>
          </a:prstGeom>
          <a:gradFill rotWithShape="0">
            <a:gsLst>
              <a:gs pos="0">
                <a:srgbClr val="FFFFFF"/>
              </a:gs>
              <a:gs pos="100000">
                <a:srgbClr val="D6E3BC"/>
              </a:gs>
            </a:gsLst>
            <a:lin ang="54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Arial" pitchFamily="34" charset="0"/>
              </a:rPr>
              <a:t>филиал государственного учреждения «Государственный энергетический и газовый надзор» по Могилевской области </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Arial" pitchFamily="34" charset="0"/>
              </a:rPr>
              <a:t>организациями, предоставляющими услуги </a:t>
            </a:r>
            <a:r>
              <a:rPr kumimoji="0" lang="ru-RU" sz="1100" b="1" i="0" u="none" strike="noStrike" cap="none" normalizeH="0" baseline="0" dirty="0" err="1" smtClean="0">
                <a:ln>
                  <a:noFill/>
                </a:ln>
                <a:solidFill>
                  <a:schemeClr val="tx1"/>
                </a:solidFill>
                <a:effectLst/>
                <a:latin typeface="Times New Roman" pitchFamily="18" charset="0"/>
                <a:cs typeface="Arial" pitchFamily="34" charset="0"/>
              </a:rPr>
              <a:t>газо</a:t>
            </a:r>
            <a:r>
              <a:rPr kumimoji="0" lang="ru-RU" sz="1100" b="1" i="0" u="none" strike="noStrike" cap="none" normalizeH="0" baseline="0" dirty="0" smtClean="0">
                <a:ln>
                  <a:noFill/>
                </a:ln>
                <a:solidFill>
                  <a:schemeClr val="tx1"/>
                </a:solidFill>
                <a:effectLst/>
                <a:latin typeface="Times New Roman" pitchFamily="18" charset="0"/>
                <a:cs typeface="Arial" pitchFamily="34" charset="0"/>
              </a:rPr>
              <a:t>- и электроснабжения</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Arial" pitchFamily="34" charset="0"/>
              </a:rPr>
              <a:t>республиканское унитарное предприятие почтовой связи «</a:t>
            </a:r>
            <a:r>
              <a:rPr kumimoji="0" lang="ru-RU" sz="1100" b="1" i="0" u="none" strike="noStrike" cap="none" normalizeH="0" baseline="0" dirty="0" err="1" smtClean="0">
                <a:ln>
                  <a:noFill/>
                </a:ln>
                <a:solidFill>
                  <a:schemeClr val="tx1"/>
                </a:solidFill>
                <a:effectLst/>
                <a:latin typeface="Times New Roman" pitchFamily="18" charset="0"/>
                <a:cs typeface="Arial" pitchFamily="34" charset="0"/>
              </a:rPr>
              <a:t>Белпочта</a:t>
            </a:r>
            <a:r>
              <a:rPr kumimoji="0" lang="ru-RU" sz="1100" b="1" i="0" u="none" strike="noStrike" cap="none" normalizeH="0" baseline="0" dirty="0" smtClean="0">
                <a:ln>
                  <a:noFill/>
                </a:ln>
                <a:solidFill>
                  <a:schemeClr val="tx1"/>
                </a:solidFill>
                <a:effectLst/>
                <a:latin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dirty="0" err="1" smtClean="0">
                <a:ln>
                  <a:noFill/>
                </a:ln>
                <a:solidFill>
                  <a:schemeClr val="tx1"/>
                </a:solidFill>
                <a:effectLst/>
                <a:latin typeface="Times New Roman" pitchFamily="18" charset="0"/>
                <a:cs typeface="Arial" pitchFamily="34" charset="0"/>
              </a:rPr>
              <a:t>депутататы</a:t>
            </a:r>
            <a:r>
              <a:rPr kumimoji="0" lang="ru-RU" sz="1100" b="1" i="0" u="none" strike="noStrike" cap="none" normalizeH="0" baseline="0" dirty="0" smtClean="0">
                <a:ln>
                  <a:noFill/>
                </a:ln>
                <a:solidFill>
                  <a:schemeClr val="tx1"/>
                </a:solidFill>
                <a:effectLst/>
                <a:latin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Arial" pitchFamily="34" charset="0"/>
              </a:rPr>
              <a:t>единоличные органы местного самоуправления </a:t>
            </a:r>
          </a:p>
          <a:p>
            <a:pPr marL="0" marR="0" lvl="0" indent="0" algn="l" defTabSz="914400" rtl="0" eaLnBrk="0" fontAlgn="base" latinLnBrk="0" hangingPunct="0">
              <a:lnSpc>
                <a:spcPct val="100000"/>
              </a:lnSpc>
              <a:spcBef>
                <a:spcPct val="0"/>
              </a:spcBef>
              <a:spcAft>
                <a:spcPts val="1000"/>
              </a:spcAft>
              <a:buClrTx/>
              <a:buSzTx/>
              <a:buFontTx/>
              <a:buNone/>
              <a:tabLst/>
            </a:pPr>
            <a:r>
              <a:rPr kumimoji="0" lang="ru-RU" sz="1100" b="1" i="0" u="none" strike="noStrike" cap="none" normalizeH="0" baseline="0" dirty="0" smtClean="0">
                <a:ln>
                  <a:noFill/>
                </a:ln>
                <a:solidFill>
                  <a:schemeClr val="tx1"/>
                </a:solidFill>
                <a:effectLst/>
                <a:latin typeface="Times New Roman" pitchFamily="18" charset="0"/>
                <a:cs typeface="Arial" pitchFamily="34" charset="0"/>
              </a:rPr>
              <a:t>советы общественных пунктов охраны правопорядка </a:t>
            </a:r>
          </a:p>
          <a:p>
            <a:pPr lvl="0">
              <a:spcAft>
                <a:spcPts val="1000"/>
              </a:spcAft>
            </a:pPr>
            <a:r>
              <a:rPr kumimoji="0" lang="ru-RU" sz="1100" b="1" i="0" u="none" strike="noStrike" cap="none" normalizeH="0" baseline="0" dirty="0" smtClean="0">
                <a:ln>
                  <a:noFill/>
                </a:ln>
                <a:solidFill>
                  <a:schemeClr val="tx1"/>
                </a:solidFill>
                <a:effectLst/>
                <a:latin typeface="Times New Roman" pitchFamily="18" charset="0"/>
                <a:cs typeface="Arial" pitchFamily="34" charset="0"/>
              </a:rPr>
              <a:t>председатели правления садоводческих товариществ</a:t>
            </a:r>
          </a:p>
          <a:p>
            <a:pPr lvl="0">
              <a:spcAft>
                <a:spcPts val="1000"/>
              </a:spcAft>
            </a:pPr>
            <a:r>
              <a:rPr lang="ru-RU" sz="1100" b="1" dirty="0" smtClean="0">
                <a:latin typeface="Times New Roman" pitchFamily="18" charset="0"/>
                <a:cs typeface="Arial" pitchFamily="34" charset="0"/>
              </a:rPr>
              <a:t>другие общественные объединения</a:t>
            </a:r>
            <a:endParaRPr lang="ru-RU" sz="1100" b="1" dirty="0">
              <a:latin typeface="Times New Roman" pitchFamily="18" charset="0"/>
              <a:cs typeface="Arial" pitchFamily="34" charset="0"/>
            </a:endParaRPr>
          </a:p>
        </p:txBody>
      </p:sp>
      <p:sp>
        <p:nvSpPr>
          <p:cNvPr id="35" name="Стрелка вниз 34"/>
          <p:cNvSpPr/>
          <p:nvPr/>
        </p:nvSpPr>
        <p:spPr>
          <a:xfrm>
            <a:off x="1928794" y="2357430"/>
            <a:ext cx="428628" cy="428628"/>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36" name="Стрелка вниз 35"/>
          <p:cNvSpPr/>
          <p:nvPr/>
        </p:nvSpPr>
        <p:spPr>
          <a:xfrm>
            <a:off x="6572264" y="2357430"/>
            <a:ext cx="428628" cy="428628"/>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4</a:t>
            </a:fld>
            <a:endParaRPr lang="ru-RU" altLang="ru-RU" sz="140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928662" y="142852"/>
            <a:ext cx="7929618" cy="428628"/>
          </a:xfrm>
          <a:prstGeom prst="roundRect">
            <a:avLst/>
          </a:prstGeom>
          <a:ln>
            <a:noFill/>
          </a:ln>
          <a:effectLst>
            <a:glow rad="139700">
              <a:schemeClr val="accent1">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rPr>
              <a:t>Координацию работы субъектов профилактики  </a:t>
            </a:r>
            <a:r>
              <a:rPr lang="ru-RU" sz="1600" b="1" dirty="0" smtClean="0">
                <a:solidFill>
                  <a:schemeClr val="tx1"/>
                </a:solidFill>
              </a:rPr>
              <a:t>(далее – координаторы) </a:t>
            </a:r>
            <a:r>
              <a:rPr lang="ru-RU" sz="1200" dirty="0" smtClean="0">
                <a:solidFill>
                  <a:schemeClr val="tx1"/>
                </a:solidFill>
              </a:rPr>
              <a:t>осуществляют</a:t>
            </a:r>
            <a:endParaRPr lang="ru-RU" sz="1200" dirty="0">
              <a:solidFill>
                <a:schemeClr val="tx1"/>
              </a:solidFill>
            </a:endParaRPr>
          </a:p>
        </p:txBody>
      </p:sp>
      <p:sp>
        <p:nvSpPr>
          <p:cNvPr id="15" name="Скругленный прямоугольник 14"/>
          <p:cNvSpPr/>
          <p:nvPr/>
        </p:nvSpPr>
        <p:spPr>
          <a:xfrm>
            <a:off x="285720" y="785794"/>
            <a:ext cx="3214710"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dirty="0" smtClean="0"/>
              <a:t>на территории сельсоветов</a:t>
            </a:r>
            <a:endParaRPr lang="ru-RU" sz="1600" dirty="0"/>
          </a:p>
        </p:txBody>
      </p:sp>
      <p:sp>
        <p:nvSpPr>
          <p:cNvPr id="17" name="Скругленный прямоугольник 16"/>
          <p:cNvSpPr/>
          <p:nvPr/>
        </p:nvSpPr>
        <p:spPr>
          <a:xfrm>
            <a:off x="3929058" y="5143512"/>
            <a:ext cx="5000660" cy="15716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dirty="0" smtClean="0"/>
              <a:t>районные комиссии </a:t>
            </a:r>
            <a:r>
              <a:rPr lang="ru-RU" sz="1200" dirty="0" smtClean="0"/>
              <a:t>по организации работы субъектов профилактики по предупреждению правонарушений, способствующих гибели людей от внешних причин, в том числе пожаров и других чрезвычайных ситуаций в жилищном фонде, создаваемые в райисполкомах, которые возглавляют </a:t>
            </a:r>
            <a:r>
              <a:rPr lang="ru-RU" sz="1200" b="1" dirty="0" smtClean="0"/>
              <a:t>заместители председателей райисполкомов, курирующие вопросы социальной сферы</a:t>
            </a:r>
            <a:r>
              <a:rPr lang="ru-RU" sz="1200" dirty="0" smtClean="0"/>
              <a:t>.</a:t>
            </a:r>
            <a:endParaRPr lang="ru-RU" sz="1200" b="1" dirty="0"/>
          </a:p>
        </p:txBody>
      </p:sp>
      <p:sp>
        <p:nvSpPr>
          <p:cNvPr id="18" name="Скругленный прямоугольник 17"/>
          <p:cNvSpPr/>
          <p:nvPr/>
        </p:nvSpPr>
        <p:spPr>
          <a:xfrm>
            <a:off x="3929058" y="3500438"/>
            <a:ext cx="5000660" cy="15001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dirty="0" smtClean="0">
                <a:solidFill>
                  <a:schemeClr val="tx1"/>
                </a:solidFill>
              </a:rPr>
              <a:t>городские комиссии </a:t>
            </a:r>
            <a:r>
              <a:rPr lang="ru-RU" sz="1200" dirty="0" smtClean="0"/>
              <a:t>по организации работы субъектов профилактики по предупреждению правонарушений, способствующих гибели людей от внешних причин, в том числе пожаров и других чрезвычайных ситуаций в жилищном фонде, создаваемые в горисполкомах, которые возглавляют </a:t>
            </a:r>
            <a:r>
              <a:rPr lang="ru-RU" sz="1200" b="1" dirty="0" smtClean="0"/>
              <a:t>заместители председателей горисполкомов, курирующие вопросы социальной сферы</a:t>
            </a:r>
            <a:endParaRPr lang="ru-RU" sz="1000" b="1" dirty="0">
              <a:solidFill>
                <a:schemeClr val="tx1"/>
              </a:solidFill>
            </a:endParaRPr>
          </a:p>
        </p:txBody>
      </p:sp>
      <p:sp>
        <p:nvSpPr>
          <p:cNvPr id="19" name="Скругленный прямоугольник 18"/>
          <p:cNvSpPr/>
          <p:nvPr/>
        </p:nvSpPr>
        <p:spPr>
          <a:xfrm>
            <a:off x="3857620" y="857232"/>
            <a:ext cx="5000660" cy="7143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dirty="0" smtClean="0"/>
              <a:t>смотровые комиссии</a:t>
            </a:r>
            <a:r>
              <a:rPr lang="ru-RU" sz="1200" dirty="0" smtClean="0"/>
              <a:t>, создаваемые в сельских исполнительных комитетах (далее – </a:t>
            </a:r>
            <a:r>
              <a:rPr lang="ru-RU" sz="1200" dirty="0" err="1" smtClean="0"/>
              <a:t>сельисполкомы</a:t>
            </a:r>
            <a:r>
              <a:rPr lang="ru-RU" sz="1200" dirty="0" smtClean="0"/>
              <a:t>), которые возглавляют </a:t>
            </a:r>
            <a:r>
              <a:rPr lang="ru-RU" sz="1200" b="1" dirty="0" smtClean="0"/>
              <a:t>председатели </a:t>
            </a:r>
            <a:r>
              <a:rPr lang="ru-RU" sz="1200" b="1" dirty="0" err="1" smtClean="0"/>
              <a:t>сельисполкомов</a:t>
            </a:r>
            <a:endParaRPr lang="ru-RU" sz="1200" b="1" dirty="0"/>
          </a:p>
        </p:txBody>
      </p:sp>
      <p:sp>
        <p:nvSpPr>
          <p:cNvPr id="20" name="Скругленный прямоугольник 19"/>
          <p:cNvSpPr/>
          <p:nvPr/>
        </p:nvSpPr>
        <p:spPr>
          <a:xfrm>
            <a:off x="285720" y="3786190"/>
            <a:ext cx="3214710" cy="5715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dirty="0" smtClean="0"/>
              <a:t>на территории городов Могилева и Бобруйска</a:t>
            </a:r>
            <a:endParaRPr lang="ru-RU" sz="1600" dirty="0">
              <a:solidFill>
                <a:schemeClr val="tx1"/>
              </a:solidFill>
            </a:endParaRPr>
          </a:p>
        </p:txBody>
      </p:sp>
      <p:sp>
        <p:nvSpPr>
          <p:cNvPr id="21" name="Скругленный прямоугольник 20"/>
          <p:cNvSpPr/>
          <p:nvPr/>
        </p:nvSpPr>
        <p:spPr>
          <a:xfrm>
            <a:off x="285720" y="5286388"/>
            <a:ext cx="3214710"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dirty="0" smtClean="0"/>
              <a:t>на территории районов</a:t>
            </a:r>
            <a:endParaRPr lang="ru-RU" sz="1600" dirty="0">
              <a:solidFill>
                <a:schemeClr val="tx1"/>
              </a:solidFill>
            </a:endParaRPr>
          </a:p>
        </p:txBody>
      </p:sp>
      <p:sp>
        <p:nvSpPr>
          <p:cNvPr id="25" name="Стрелка вправо 24"/>
          <p:cNvSpPr/>
          <p:nvPr/>
        </p:nvSpPr>
        <p:spPr>
          <a:xfrm>
            <a:off x="3500430" y="121442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трелка вправо 27"/>
          <p:cNvSpPr/>
          <p:nvPr/>
        </p:nvSpPr>
        <p:spPr>
          <a:xfrm>
            <a:off x="3500430" y="407194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трелка вправо 28"/>
          <p:cNvSpPr/>
          <p:nvPr/>
        </p:nvSpPr>
        <p:spPr>
          <a:xfrm>
            <a:off x="3500430" y="257174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Скругленный прямоугольник 29"/>
          <p:cNvSpPr/>
          <p:nvPr/>
        </p:nvSpPr>
        <p:spPr>
          <a:xfrm>
            <a:off x="285720" y="2285992"/>
            <a:ext cx="3214710" cy="7143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dirty="0" smtClean="0"/>
              <a:t>на территории районов в городах Могилеве и Бобруйске</a:t>
            </a:r>
            <a:endParaRPr lang="ru-RU" sz="1600" dirty="0">
              <a:solidFill>
                <a:schemeClr val="tx1"/>
              </a:solidFill>
            </a:endParaRPr>
          </a:p>
        </p:txBody>
      </p:sp>
      <p:sp>
        <p:nvSpPr>
          <p:cNvPr id="31" name="Скругленный прямоугольник 30"/>
          <p:cNvSpPr/>
          <p:nvPr/>
        </p:nvSpPr>
        <p:spPr>
          <a:xfrm>
            <a:off x="3857620" y="1857364"/>
            <a:ext cx="5000660" cy="14287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200" dirty="0" smtClean="0"/>
              <a:t>комиссии по организации работы субъектов профилактики по предупреждению правонарушений, способствующих гибели людей от внешних причин, в том числе пожаров и других чрезвычайных ситуаций в жилищном фонде, создаваемые в администрациях районов в городах Могилеве и Бобруйске (далее – местные администрации), которые </a:t>
            </a:r>
            <a:r>
              <a:rPr lang="ru-RU" sz="1200" b="1" dirty="0" smtClean="0"/>
              <a:t>возглавляют главы местных администраций или их заместители</a:t>
            </a:r>
            <a:endParaRPr lang="ru-RU" sz="1200" b="1" dirty="0"/>
          </a:p>
        </p:txBody>
      </p:sp>
      <p:sp>
        <p:nvSpPr>
          <p:cNvPr id="32" name="Стрелка вправо 31"/>
          <p:cNvSpPr/>
          <p:nvPr/>
        </p:nvSpPr>
        <p:spPr>
          <a:xfrm>
            <a:off x="3500430" y="542926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5</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1214414" y="1000108"/>
            <a:ext cx="7286676" cy="571504"/>
          </a:xfrm>
          <a:prstGeom prst="roundRect">
            <a:avLst/>
          </a:prstGeom>
          <a:effectLst>
            <a:outerShdw blurRad="50800" dist="38100" dir="5400000" algn="t" rotWithShape="0">
              <a:prstClr val="black">
                <a:alpha val="40000"/>
              </a:prstClr>
            </a:outerShdw>
          </a:effectLst>
        </p:spPr>
        <p:style>
          <a:lnRef idx="0">
            <a:schemeClr val="accent4"/>
          </a:lnRef>
          <a:fillRef idx="3">
            <a:schemeClr val="accent4"/>
          </a:fillRef>
          <a:effectRef idx="3">
            <a:schemeClr val="accent4"/>
          </a:effectRef>
          <a:fontRef idx="minor">
            <a:schemeClr val="lt1"/>
          </a:fontRef>
        </p:style>
        <p:txBody>
          <a:bodyPr rtlCol="0" anchor="ctr"/>
          <a:lstStyle/>
          <a:p>
            <a:pPr algn="ctr"/>
            <a:r>
              <a:rPr lang="ru-RU" dirty="0" smtClean="0"/>
              <a:t>Состав координаторов входят </a:t>
            </a:r>
            <a:endParaRPr lang="ru-RU" dirty="0"/>
          </a:p>
        </p:txBody>
      </p:sp>
      <p:sp>
        <p:nvSpPr>
          <p:cNvPr id="15" name="Скругленный прямоугольник 14"/>
          <p:cNvSpPr/>
          <p:nvPr/>
        </p:nvSpPr>
        <p:spPr>
          <a:xfrm>
            <a:off x="285720" y="2000240"/>
            <a:ext cx="3214710" cy="714380"/>
          </a:xfrm>
          <a:prstGeom prst="roundRect">
            <a:avLst/>
          </a:prstGeom>
          <a:ln>
            <a:solidFill>
              <a:srgbClr val="002060"/>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на территории сельсоветов </a:t>
            </a:r>
          </a:p>
        </p:txBody>
      </p:sp>
      <p:sp>
        <p:nvSpPr>
          <p:cNvPr id="16" name="Скругленный прямоугольник 15"/>
          <p:cNvSpPr/>
          <p:nvPr/>
        </p:nvSpPr>
        <p:spPr>
          <a:xfrm>
            <a:off x="3857620" y="5072074"/>
            <a:ext cx="507209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t>руководители взаимодействующих районных субъектов профилактики правонарушений, других государственных органов и иных организаций, а также депутаты районных Советов депутатов</a:t>
            </a:r>
          </a:p>
        </p:txBody>
      </p:sp>
      <p:sp>
        <p:nvSpPr>
          <p:cNvPr id="17" name="Скругленный прямоугольник 16"/>
          <p:cNvSpPr/>
          <p:nvPr/>
        </p:nvSpPr>
        <p:spPr>
          <a:xfrm>
            <a:off x="3857620" y="4071942"/>
            <a:ext cx="507209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t>руководители взаимодействующих городских субъектов профилактики правонарушений, других государственных органов и иных организаций, а также депутаты городских Советов депутатов.</a:t>
            </a:r>
          </a:p>
        </p:txBody>
      </p:sp>
      <p:sp>
        <p:nvSpPr>
          <p:cNvPr id="18" name="Скругленный прямоугольник 17"/>
          <p:cNvSpPr/>
          <p:nvPr/>
        </p:nvSpPr>
        <p:spPr>
          <a:xfrm>
            <a:off x="3857620" y="2928934"/>
            <a:ext cx="5072098"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t>руководители взаимодействующих районных субъектов профилактики правонарушений, других государственных органов и иных организаций, а также депутаты районных Советов депутатов</a:t>
            </a:r>
          </a:p>
        </p:txBody>
      </p:sp>
      <p:sp>
        <p:nvSpPr>
          <p:cNvPr id="19" name="Скругленный прямоугольник 18"/>
          <p:cNvSpPr/>
          <p:nvPr/>
        </p:nvSpPr>
        <p:spPr>
          <a:xfrm>
            <a:off x="3857620" y="1785926"/>
            <a:ext cx="507209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t>представители взаимодействующих районных субъектов профилактики правонарушений, других государственных органов и иных организаций, а также депутаты сельских Советов депутатов</a:t>
            </a:r>
            <a:endParaRPr lang="ru-RU" sz="1200" dirty="0"/>
          </a:p>
        </p:txBody>
      </p:sp>
      <p:sp>
        <p:nvSpPr>
          <p:cNvPr id="20" name="Скругленный прямоугольник 19"/>
          <p:cNvSpPr/>
          <p:nvPr/>
        </p:nvSpPr>
        <p:spPr>
          <a:xfrm>
            <a:off x="285720" y="3071810"/>
            <a:ext cx="3214710" cy="714380"/>
          </a:xfrm>
          <a:prstGeom prst="round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t>на территории районов в городах Могилеве и Бобруйске</a:t>
            </a:r>
          </a:p>
        </p:txBody>
      </p:sp>
      <p:sp>
        <p:nvSpPr>
          <p:cNvPr id="21" name="Скругленный прямоугольник 20"/>
          <p:cNvSpPr/>
          <p:nvPr/>
        </p:nvSpPr>
        <p:spPr>
          <a:xfrm>
            <a:off x="285720" y="4071942"/>
            <a:ext cx="3214710" cy="714380"/>
          </a:xfrm>
          <a:prstGeom prst="round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на территории городов Могилева и Бобруйска </a:t>
            </a:r>
          </a:p>
        </p:txBody>
      </p:sp>
      <p:sp>
        <p:nvSpPr>
          <p:cNvPr id="22" name="Скругленный прямоугольник 21"/>
          <p:cNvSpPr/>
          <p:nvPr/>
        </p:nvSpPr>
        <p:spPr>
          <a:xfrm>
            <a:off x="285720" y="5072074"/>
            <a:ext cx="3214710" cy="714380"/>
          </a:xfrm>
          <a:prstGeom prst="round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на территории районов </a:t>
            </a:r>
          </a:p>
        </p:txBody>
      </p:sp>
      <p:sp>
        <p:nvSpPr>
          <p:cNvPr id="24" name="Стрелка вправо 23"/>
          <p:cNvSpPr/>
          <p:nvPr/>
        </p:nvSpPr>
        <p:spPr>
          <a:xfrm>
            <a:off x="3500430" y="228599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право 24"/>
          <p:cNvSpPr/>
          <p:nvPr/>
        </p:nvSpPr>
        <p:spPr>
          <a:xfrm>
            <a:off x="3500430" y="542926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трелка вправо 25"/>
          <p:cNvSpPr/>
          <p:nvPr/>
        </p:nvSpPr>
        <p:spPr>
          <a:xfrm>
            <a:off x="3500430" y="4357694"/>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право 26"/>
          <p:cNvSpPr/>
          <p:nvPr/>
        </p:nvSpPr>
        <p:spPr>
          <a:xfrm>
            <a:off x="3500430" y="3357562"/>
            <a:ext cx="35719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6</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2071670" y="1000108"/>
            <a:ext cx="6357982" cy="342902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dirty="0"/>
              <a:t>Положения о комиссиях</a:t>
            </a:r>
            <a:r>
              <a:rPr lang="ru-RU" dirty="0" smtClean="0"/>
              <a:t>, </a:t>
            </a:r>
            <a:r>
              <a:rPr lang="ru-RU" dirty="0"/>
              <a:t>а также их состав утверждаются </a:t>
            </a:r>
            <a:r>
              <a:rPr lang="ru-RU" sz="2400" dirty="0"/>
              <a:t>распоряжением руководителя соответствующего местного исполнительного и распорядительного органа</a:t>
            </a:r>
            <a:r>
              <a:rPr lang="ru-RU" dirty="0"/>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7</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1142976" y="785794"/>
            <a:ext cx="7286676" cy="64294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a:solidFill>
                  <a:schemeClr val="tx1"/>
                </a:solidFill>
                <a:latin typeface="Arial" pitchFamily="34" charset="0"/>
                <a:ea typeface="Times New Roman" pitchFamily="18" charset="0"/>
                <a:cs typeface="Arial" pitchFamily="34" charset="0"/>
              </a:rPr>
              <a:t> </a:t>
            </a:r>
            <a:r>
              <a:rPr lang="ru-RU" dirty="0" smtClean="0">
                <a:solidFill>
                  <a:schemeClr val="tx1"/>
                </a:solidFill>
                <a:latin typeface="Arial" pitchFamily="34" charset="0"/>
                <a:ea typeface="Times New Roman" pitchFamily="18" charset="0"/>
                <a:cs typeface="Arial" pitchFamily="34" charset="0"/>
              </a:rPr>
              <a:t>           </a:t>
            </a: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Координатор (на соответствующей территории)</a:t>
            </a:r>
            <a:endParaRPr lang="ru-RU" dirty="0"/>
          </a:p>
        </p:txBody>
      </p:sp>
      <p:sp>
        <p:nvSpPr>
          <p:cNvPr id="14" name="Скругленный прямоугольник 13"/>
          <p:cNvSpPr/>
          <p:nvPr/>
        </p:nvSpPr>
        <p:spPr>
          <a:xfrm>
            <a:off x="142844" y="1571612"/>
            <a:ext cx="8786842" cy="50006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обеспечивает ведение учета профилактической деятельности субъектов профилактики по форме согласно </a:t>
            </a:r>
            <a:r>
              <a:rPr lang="ru-RU" dirty="0" smtClean="0">
                <a:solidFill>
                  <a:schemeClr val="tx1"/>
                </a:solidFill>
                <a:latin typeface="Arial" pitchFamily="34" charset="0"/>
                <a:ea typeface="Times New Roman" pitchFamily="18" charset="0"/>
                <a:cs typeface="Arial" pitchFamily="34" charset="0"/>
              </a:rPr>
              <a:t>электронной формы</a:t>
            </a:r>
            <a:endParaRPr lang="ru-RU" dirty="0"/>
          </a:p>
        </p:txBody>
      </p:sp>
      <p:sp>
        <p:nvSpPr>
          <p:cNvPr id="15" name="Скругленный прямоугольник 14"/>
          <p:cNvSpPr/>
          <p:nvPr/>
        </p:nvSpPr>
        <p:spPr>
          <a:xfrm>
            <a:off x="142844" y="2214554"/>
            <a:ext cx="8858280" cy="107157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a:tabLst>
                <a:tab pos="630238" algn="l"/>
                <a:tab pos="809625" algn="l"/>
              </a:tabLst>
            </a:pP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установлении (поступлении информации от субъектов профилактики, организаций и иных лиц, фактов </a:t>
            </a:r>
            <a:r>
              <a:rPr kumimoji="0" lang="be-BY"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необеспечения безопасной жинедеятельности в местах проживания граждан </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определяет поручения (мероприятия) субъектам профилактики</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организует комиссионную работу </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 изучению состояния жилых помещений, в том числе придомовой территории, с включением в состав комиссии заинтересованных субъектов </a:t>
            </a:r>
            <a:r>
              <a:rPr kumimoji="0" lang="be-BY"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профилактики и организаций с изучением вопросов, находящихся в их компетенции.</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lvl="0" indent="450850" algn="just">
              <a:tabLst>
                <a:tab pos="630238" algn="l"/>
                <a:tab pos="809625" algn="l"/>
              </a:tabLst>
            </a:pP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Результаты</a:t>
            </a:r>
            <a:r>
              <a:rPr kumimoji="0" lang="be-BY"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комиссионного обследования </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вносятся в акт по форме согласно приложению 6, который с предложениями направляется координатору</a:t>
            </a:r>
            <a:endParaRPr lang="ru-RU" sz="1000" dirty="0"/>
          </a:p>
        </p:txBody>
      </p:sp>
      <p:sp>
        <p:nvSpPr>
          <p:cNvPr id="16" name="Скругленный прямоугольник 15"/>
          <p:cNvSpPr/>
          <p:nvPr/>
        </p:nvSpPr>
        <p:spPr>
          <a:xfrm>
            <a:off x="142844" y="3429000"/>
            <a:ext cx="8858280" cy="571504"/>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a:tabLst>
                <a:tab pos="630238" algn="l"/>
                <a:tab pos="809625" algn="l"/>
              </a:tabLst>
            </a:pP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контролирует ход устранения выявленных нарушений, </a:t>
            </a:r>
            <a:r>
              <a:rPr kumimoji="0" lang="be-BY"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создающих угрозу жизни и здоровью в местах проживания граждан</a:t>
            </a: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a:p>
            <a:pPr lvl="0" indent="450850" algn="just">
              <a:tabLst>
                <a:tab pos="630238" algn="l"/>
                <a:tab pos="809625" algn="l"/>
              </a:tabLst>
            </a:pPr>
            <a:r>
              <a:rPr kumimoji="0" lang="ru-RU"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поступлении от субъектов профилактики информации о непринятии мер реагирования либо непредставлении такой информации устанавливает их причины или принимает иные (дополнительные) меры к устранению имеющихся нарушений</a:t>
            </a:r>
            <a:endParaRPr kumimoji="0" lang="ru-RU"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Скругленный прямоугольник 16"/>
          <p:cNvSpPr/>
          <p:nvPr/>
        </p:nvSpPr>
        <p:spPr>
          <a:xfrm>
            <a:off x="142844" y="4143380"/>
            <a:ext cx="8858280" cy="571504"/>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a:solidFill>
                  <a:schemeClr val="tx1"/>
                </a:solidFill>
              </a:rPr>
              <a:t>рассматривает на своих заседаниях вопросы об оказании содействия в устранении выявленных нарушений, </a:t>
            </a:r>
            <a:r>
              <a:rPr lang="be-BY" sz="1000" dirty="0">
                <a:solidFill>
                  <a:schemeClr val="tx1"/>
                </a:solidFill>
              </a:rPr>
              <a:t>создающих угрозу жизни и здоровью, в местах проживания граждан</a:t>
            </a:r>
            <a:r>
              <a:rPr lang="ru-RU" sz="1000" dirty="0">
                <a:solidFill>
                  <a:schemeClr val="tx1"/>
                </a:solidFill>
              </a:rPr>
              <a:t>, где их устранение собственниками (нанимателями) жилых помещений невозможно в силу сложившихся жизненных обстоятельств</a:t>
            </a:r>
          </a:p>
        </p:txBody>
      </p:sp>
      <p:sp>
        <p:nvSpPr>
          <p:cNvPr id="18" name="Скругленный прямоугольник 17"/>
          <p:cNvSpPr/>
          <p:nvPr/>
        </p:nvSpPr>
        <p:spPr>
          <a:xfrm>
            <a:off x="142844" y="4857760"/>
            <a:ext cx="8858280" cy="71438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0850" algn="just">
              <a:tabLst>
                <a:tab pos="630238" algn="l"/>
                <a:tab pos="809625" algn="l"/>
              </a:tabLst>
            </a:pPr>
            <a:r>
              <a:rPr lang="ru-RU" sz="1000" dirty="0" smtClean="0">
                <a:solidFill>
                  <a:schemeClr val="tx1"/>
                </a:solidFill>
                <a:latin typeface="Arial" pitchFamily="34" charset="0"/>
                <a:ea typeface="Times New Roman" pitchFamily="18" charset="0"/>
                <a:cs typeface="Arial" pitchFamily="34" charset="0"/>
              </a:rPr>
              <a:t>не </a:t>
            </a:r>
            <a:r>
              <a:rPr lang="ru-RU" sz="1000" dirty="0">
                <a:solidFill>
                  <a:schemeClr val="tx1"/>
                </a:solidFill>
                <a:latin typeface="Arial" pitchFamily="34" charset="0"/>
                <a:ea typeface="Times New Roman" pitchFamily="18" charset="0"/>
                <a:cs typeface="Arial" pitchFamily="34" charset="0"/>
              </a:rPr>
              <a:t>реже одного раза в квартал анализирует состояние пожарной безопасности на соответствующей территории и результаты деятельности, осуществляемой субъектами профилактики. </a:t>
            </a:r>
            <a:r>
              <a:rPr lang="be-BY" sz="1000" dirty="0">
                <a:solidFill>
                  <a:schemeClr val="tx1"/>
                </a:solidFill>
                <a:latin typeface="Arial" pitchFamily="34" charset="0"/>
                <a:ea typeface="Times New Roman" pitchFamily="18" charset="0"/>
                <a:cs typeface="Arial" pitchFamily="34" charset="0"/>
              </a:rPr>
              <a:t>При необходимости (с учетом осложнения оперативной обстановки, при наличии фактов гибели и травмирования людей) разрабатывает и осуществляет дополнительные мероприятия</a:t>
            </a:r>
            <a:endParaRPr lang="ru-RU" sz="1000" dirty="0">
              <a:solidFill>
                <a:schemeClr val="tx1"/>
              </a:solidFill>
              <a:latin typeface="Arial" pitchFamily="34" charset="0"/>
              <a:ea typeface="Times New Roman" pitchFamily="18" charset="0"/>
              <a:cs typeface="Arial" pitchFamily="34" charset="0"/>
            </a:endParaRPr>
          </a:p>
        </p:txBody>
      </p:sp>
      <p:sp>
        <p:nvSpPr>
          <p:cNvPr id="19" name="Скругленный прямоугольник 18"/>
          <p:cNvSpPr/>
          <p:nvPr/>
        </p:nvSpPr>
        <p:spPr>
          <a:xfrm>
            <a:off x="142844" y="5715016"/>
            <a:ext cx="8858312" cy="78581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0850" algn="just">
              <a:tabLst>
                <a:tab pos="630238" algn="l"/>
                <a:tab pos="809625" algn="l"/>
              </a:tabLst>
            </a:pPr>
            <a:r>
              <a:rPr lang="ru-RU" sz="1000" dirty="0">
                <a:solidFill>
                  <a:schemeClr val="tx1"/>
                </a:solidFill>
              </a:rPr>
              <a:t>ходатайствует перед органами местного управления и самоуправления, руководителем субъекта профилактики, Могилевской областной организационной структурой республиканского государственно-общественного объединения «Белорусское добровольное пожарное общество», органами и подразделениями по чрезвычайным ситуациям о  поощрении его членов за качественно проводимую профилактическую работу в жилищном фонде</a:t>
            </a:r>
            <a:endParaRPr lang="ru-RU" sz="1000" dirty="0">
              <a:solidFill>
                <a:schemeClr val="tx1"/>
              </a:solidFill>
              <a:latin typeface="Arial" pitchFamily="34" charset="0"/>
              <a:ea typeface="Times New Roman" pitchFamily="18"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8</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1" name="Скругленный прямоугольник 10"/>
          <p:cNvSpPr/>
          <p:nvPr/>
        </p:nvSpPr>
        <p:spPr>
          <a:xfrm>
            <a:off x="500034" y="1428736"/>
            <a:ext cx="2857520" cy="121444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a:solidFill>
                  <a:schemeClr val="tx1"/>
                </a:solidFill>
              </a:rPr>
              <a:t>Координаторы на территории районов в городах Могилеве и Бобруйске</a:t>
            </a:r>
          </a:p>
        </p:txBody>
      </p:sp>
      <p:sp>
        <p:nvSpPr>
          <p:cNvPr id="10" name="Стрелка вправо 9"/>
          <p:cNvSpPr/>
          <p:nvPr/>
        </p:nvSpPr>
        <p:spPr>
          <a:xfrm>
            <a:off x="3357554" y="1857364"/>
            <a:ext cx="642942"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4071934" y="1071546"/>
            <a:ext cx="4786346"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chemeClr val="tx1"/>
                </a:solidFill>
              </a:rPr>
              <a:t>ежемесячно</a:t>
            </a:r>
            <a:r>
              <a:rPr lang="ru-RU" sz="1400" dirty="0">
                <a:solidFill>
                  <a:schemeClr val="tx1"/>
                </a:solidFill>
              </a:rPr>
              <a:t> представляют в </a:t>
            </a:r>
            <a:r>
              <a:rPr lang="ru-RU" b="1" u="sng" dirty="0" smtClean="0">
                <a:solidFill>
                  <a:schemeClr val="tx1"/>
                </a:solidFill>
              </a:rPr>
              <a:t>городские</a:t>
            </a:r>
            <a:r>
              <a:rPr lang="ru-RU" sz="1400" dirty="0" smtClean="0">
                <a:solidFill>
                  <a:schemeClr val="tx1"/>
                </a:solidFill>
              </a:rPr>
              <a:t> комиссии </a:t>
            </a:r>
            <a:r>
              <a:rPr lang="be-BY" sz="1400" dirty="0" smtClean="0">
                <a:solidFill>
                  <a:schemeClr val="tx1"/>
                </a:solidFill>
              </a:rPr>
              <a:t>результаты </a:t>
            </a:r>
            <a:r>
              <a:rPr lang="be-BY" sz="1400" dirty="0">
                <a:solidFill>
                  <a:schemeClr val="tx1"/>
                </a:solidFill>
              </a:rPr>
              <a:t>проведенных профилактических мероприятий </a:t>
            </a:r>
            <a:r>
              <a:rPr lang="be-BY" sz="1400" dirty="0" smtClean="0">
                <a:solidFill>
                  <a:schemeClr val="tx1"/>
                </a:solidFill>
              </a:rPr>
              <a:t>(по форме </a:t>
            </a:r>
            <a:r>
              <a:rPr lang="be-BY" sz="1400" dirty="0">
                <a:solidFill>
                  <a:schemeClr val="tx1"/>
                </a:solidFill>
              </a:rPr>
              <a:t>согласно </a:t>
            </a:r>
            <a:r>
              <a:rPr lang="ru-RU" sz="1400" dirty="0">
                <a:solidFill>
                  <a:schemeClr val="tx1"/>
                </a:solidFill>
              </a:rPr>
              <a:t>приложению </a:t>
            </a:r>
            <a:r>
              <a:rPr lang="ru-RU" sz="1400" dirty="0" smtClean="0">
                <a:solidFill>
                  <a:schemeClr val="tx1"/>
                </a:solidFill>
              </a:rPr>
              <a:t>2) </a:t>
            </a:r>
            <a:r>
              <a:rPr lang="ru-RU" sz="1400" dirty="0">
                <a:solidFill>
                  <a:schemeClr val="tx1"/>
                </a:solidFill>
              </a:rPr>
              <a:t>с проставлением отметок о дате проведения профилактических мероприятий и имеющихся проблемах в обеспечении безопасной жизнедеятельности (при их наличии)</a:t>
            </a:r>
          </a:p>
        </p:txBody>
      </p:sp>
      <p:sp>
        <p:nvSpPr>
          <p:cNvPr id="14" name="Скругленный прямоугольник 13"/>
          <p:cNvSpPr/>
          <p:nvPr/>
        </p:nvSpPr>
        <p:spPr>
          <a:xfrm>
            <a:off x="428596" y="3500438"/>
            <a:ext cx="2928958" cy="192882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Председатели </a:t>
            </a:r>
            <a:r>
              <a:rPr lang="ru-RU" dirty="0" err="1" smtClean="0">
                <a:solidFill>
                  <a:schemeClr val="tx1"/>
                </a:solidFill>
              </a:rPr>
              <a:t>сельисполкомов</a:t>
            </a:r>
            <a:r>
              <a:rPr lang="ru-RU" dirty="0" smtClean="0">
                <a:solidFill>
                  <a:schemeClr val="tx1"/>
                </a:solidFill>
              </a:rPr>
              <a:t> </a:t>
            </a:r>
            <a:endParaRPr lang="ru-RU" dirty="0">
              <a:solidFill>
                <a:schemeClr val="tx1"/>
              </a:solidFill>
            </a:endParaRPr>
          </a:p>
        </p:txBody>
      </p:sp>
      <p:sp>
        <p:nvSpPr>
          <p:cNvPr id="15" name="Стрелка вправо 14"/>
          <p:cNvSpPr/>
          <p:nvPr/>
        </p:nvSpPr>
        <p:spPr>
          <a:xfrm>
            <a:off x="3357554" y="4286256"/>
            <a:ext cx="642942"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кругленный прямоугольник 15"/>
          <p:cNvSpPr/>
          <p:nvPr/>
        </p:nvSpPr>
        <p:spPr>
          <a:xfrm>
            <a:off x="4071934" y="3571876"/>
            <a:ext cx="4714908" cy="2000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tx1"/>
                </a:solidFill>
              </a:rPr>
              <a:t>ежемесячно</a:t>
            </a:r>
            <a:r>
              <a:rPr lang="ru-RU" sz="1400" dirty="0" smtClean="0">
                <a:solidFill>
                  <a:schemeClr val="tx1"/>
                </a:solidFill>
              </a:rPr>
              <a:t> </a:t>
            </a:r>
            <a:r>
              <a:rPr lang="ru-RU" sz="1400" dirty="0">
                <a:solidFill>
                  <a:schemeClr val="tx1"/>
                </a:solidFill>
              </a:rPr>
              <a:t>представляют в </a:t>
            </a:r>
            <a:r>
              <a:rPr lang="ru-RU" b="1" u="sng" dirty="0" smtClean="0">
                <a:solidFill>
                  <a:schemeClr val="tx1"/>
                </a:solidFill>
              </a:rPr>
              <a:t>районные</a:t>
            </a:r>
            <a:r>
              <a:rPr lang="ru-RU" sz="1400" u="sng" dirty="0" smtClean="0">
                <a:solidFill>
                  <a:schemeClr val="tx1"/>
                </a:solidFill>
              </a:rPr>
              <a:t> </a:t>
            </a:r>
            <a:r>
              <a:rPr lang="ru-RU" sz="1400" dirty="0" smtClean="0">
                <a:solidFill>
                  <a:schemeClr val="tx1"/>
                </a:solidFill>
              </a:rPr>
              <a:t>комиссии</a:t>
            </a:r>
            <a:r>
              <a:rPr lang="ru-RU" sz="1400" dirty="0">
                <a:solidFill>
                  <a:schemeClr val="tx1"/>
                </a:solidFill>
              </a:rPr>
              <a:t>, </a:t>
            </a:r>
            <a:r>
              <a:rPr lang="ru-RU" sz="1400" dirty="0" smtClean="0">
                <a:solidFill>
                  <a:schemeClr val="tx1"/>
                </a:solidFill>
              </a:rPr>
              <a:t>обобщенные </a:t>
            </a:r>
            <a:r>
              <a:rPr lang="be-BY" sz="1400" dirty="0">
                <a:solidFill>
                  <a:schemeClr val="tx1"/>
                </a:solidFill>
              </a:rPr>
              <a:t>результаты проведенных профилактических мероприятий </a:t>
            </a:r>
            <a:r>
              <a:rPr lang="ru-RU" sz="1400" dirty="0">
                <a:solidFill>
                  <a:schemeClr val="tx1"/>
                </a:solidFill>
              </a:rPr>
              <a:t>в соответствии формой, предусмотренной приложением 2, с проставлением отметок о дате проведения профилактических мероприятий и имеющихся проблемах в обеспечении безопасной жизнедеятельности (при их наличии).</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1"/>
          <p:cNvSpPr>
            <a:spLocks noGrp="1"/>
          </p:cNvSpPr>
          <p:nvPr>
            <p:ph type="sldNum" sz="quarter" idx="12"/>
          </p:nvPr>
        </p:nvSpPr>
        <p:spPr bwMode="auto">
          <a:xfrm>
            <a:off x="6929438" y="6492875"/>
            <a:ext cx="2057400" cy="365125"/>
          </a:xfrm>
          <a:noFill/>
          <a:ln>
            <a:miter lim="800000"/>
            <a:headEnd/>
            <a:tailEnd/>
          </a:ln>
        </p:spPr>
        <p:txBody>
          <a:bodyPr/>
          <a:lstStyle/>
          <a:p>
            <a:fld id="{832ADD0A-96E0-4445-A0BF-42858182CEED}" type="slidenum">
              <a:rPr lang="ru-RU" altLang="ru-RU" sz="1400">
                <a:solidFill>
                  <a:srgbClr val="000000"/>
                </a:solidFill>
              </a:rPr>
              <a:pPr/>
              <a:t>9</a:t>
            </a:fld>
            <a:endParaRPr lang="ru-RU" altLang="ru-RU" sz="1400" dirty="0">
              <a:solidFill>
                <a:srgbClr val="000000"/>
              </a:solidFill>
            </a:endParaRPr>
          </a:p>
        </p:txBody>
      </p:sp>
      <p:sp>
        <p:nvSpPr>
          <p:cNvPr id="71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2" name="Rectangle 3"/>
          <p:cNvSpPr>
            <a:spLocks noChangeArrowheads="1"/>
          </p:cNvSpPr>
          <p:nvPr/>
        </p:nvSpPr>
        <p:spPr bwMode="auto">
          <a:xfrm>
            <a:off x="0" y="35052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3" name="Rectangle 6"/>
          <p:cNvSpPr>
            <a:spLocks noChangeArrowheads="1"/>
          </p:cNvSpPr>
          <p:nvPr/>
        </p:nvSpPr>
        <p:spPr bwMode="auto">
          <a:xfrm>
            <a:off x="152400" y="152400"/>
            <a:ext cx="9144000" cy="45720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sp>
        <p:nvSpPr>
          <p:cNvPr id="7174" name="Rectangle 7"/>
          <p:cNvSpPr>
            <a:spLocks noChangeArrowheads="1"/>
          </p:cNvSpPr>
          <p:nvPr/>
        </p:nvSpPr>
        <p:spPr bwMode="auto">
          <a:xfrm>
            <a:off x="152400" y="3657600"/>
            <a:ext cx="9144000" cy="0"/>
          </a:xfrm>
          <a:prstGeom prst="rect">
            <a:avLst/>
          </a:prstGeom>
          <a:noFill/>
          <a:ln w="9525">
            <a:noFill/>
            <a:miter lim="800000"/>
            <a:headEnd/>
            <a:tailEnd/>
          </a:ln>
        </p:spPr>
        <p:txBody>
          <a:bodyPr wrap="none" anchor="ctr">
            <a:spAutoFit/>
          </a:bodyPr>
          <a:lstStyle/>
          <a:p>
            <a:pPr eaLnBrk="1" hangingPunct="1"/>
            <a:endParaRPr lang="ru-RU">
              <a:solidFill>
                <a:srgbClr val="000000"/>
              </a:solidFill>
            </a:endParaRPr>
          </a:p>
        </p:txBody>
      </p:sp>
      <p:pic>
        <p:nvPicPr>
          <p:cNvPr id="13" name="Рисунок 12"/>
          <p:cNvPicPr>
            <a:picLocks noChangeAspect="1"/>
          </p:cNvPicPr>
          <p:nvPr/>
        </p:nvPicPr>
        <p:blipFill>
          <a:blip r:embed="rId2" cstate="print"/>
          <a:stretch>
            <a:fillRect/>
          </a:stretch>
        </p:blipFill>
        <p:spPr>
          <a:xfrm>
            <a:off x="0" y="0"/>
            <a:ext cx="855663" cy="854075"/>
          </a:xfrm>
          <a:prstGeom prst="rect">
            <a:avLst/>
          </a:prstGeom>
          <a:effectLst>
            <a:outerShdw blurRad="50800" dist="38100" algn="l" rotWithShape="0">
              <a:prstClr val="black">
                <a:alpha val="40000"/>
              </a:prstClr>
            </a:outerShdw>
          </a:effectLst>
        </p:spPr>
      </p:pic>
      <p:pic>
        <p:nvPicPr>
          <p:cNvPr id="7177" name="Picture 2"/>
          <p:cNvPicPr>
            <a:picLocks noChangeAspect="1" noChangeArrowheads="1"/>
          </p:cNvPicPr>
          <p:nvPr/>
        </p:nvPicPr>
        <p:blipFill>
          <a:blip r:embed="rId3" cstate="print"/>
          <a:srcRect/>
          <a:stretch>
            <a:fillRect/>
          </a:stretch>
        </p:blipFill>
        <p:spPr bwMode="auto">
          <a:xfrm>
            <a:off x="798513" y="595313"/>
            <a:ext cx="8188325" cy="139700"/>
          </a:xfrm>
          <a:prstGeom prst="rect">
            <a:avLst/>
          </a:prstGeom>
          <a:noFill/>
          <a:ln w="9525">
            <a:noFill/>
            <a:miter lim="800000"/>
            <a:headEnd/>
            <a:tailEnd/>
          </a:ln>
        </p:spPr>
      </p:pic>
      <p:sp>
        <p:nvSpPr>
          <p:cNvPr id="10" name="Скругленный прямоугольник 9"/>
          <p:cNvSpPr/>
          <p:nvPr/>
        </p:nvSpPr>
        <p:spPr>
          <a:xfrm>
            <a:off x="857224" y="928670"/>
            <a:ext cx="800105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Arial" pitchFamily="34" charset="0"/>
                <a:ea typeface="Times New Roman" pitchFamily="18" charset="0"/>
                <a:cs typeface="Arial" pitchFamily="34" charset="0"/>
              </a:rPr>
              <a:t>Координатор (на соответствующей территории)</a:t>
            </a:r>
            <a:r>
              <a:rPr lang="ru-RU" sz="1400" dirty="0" smtClean="0">
                <a:solidFill>
                  <a:schemeClr val="tx1"/>
                </a:solidFill>
              </a:rPr>
              <a:t> для проведения профилактических мероприятий, направленных предупреждение правонарушений, способствующих гибели людей от внешних причин, в том числе пожаров и других чрезвычайных ситуаций в жилищном фонд </a:t>
            </a:r>
            <a:r>
              <a:rPr lang="ru-RU" sz="1400" dirty="0" smtClean="0">
                <a:solidFill>
                  <a:schemeClr val="tx1"/>
                </a:solidFill>
              </a:rPr>
              <a:t>взаимодействует</a:t>
            </a:r>
            <a:endParaRPr lang="ru-RU" sz="1400" dirty="0"/>
          </a:p>
        </p:txBody>
      </p:sp>
      <p:sp>
        <p:nvSpPr>
          <p:cNvPr id="12" name="Скругленный прямоугольник 11"/>
          <p:cNvSpPr/>
          <p:nvPr/>
        </p:nvSpPr>
        <p:spPr>
          <a:xfrm>
            <a:off x="857224" y="2071678"/>
            <a:ext cx="792961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tx1"/>
                </a:solidFill>
              </a:rPr>
              <a:t>с региональными </a:t>
            </a:r>
            <a:r>
              <a:rPr lang="ru-RU" sz="1000" dirty="0" err="1" smtClean="0">
                <a:solidFill>
                  <a:schemeClr val="tx1"/>
                </a:solidFill>
              </a:rPr>
              <a:t>энергогазинспекциями</a:t>
            </a:r>
            <a:r>
              <a:rPr lang="ru-RU" sz="1000" dirty="0" smtClean="0">
                <a:solidFill>
                  <a:schemeClr val="tx1"/>
                </a:solidFill>
              </a:rPr>
              <a:t>, организациями, предоставляющими услуги </a:t>
            </a:r>
            <a:r>
              <a:rPr lang="ru-RU" sz="1000" dirty="0" err="1" smtClean="0">
                <a:solidFill>
                  <a:schemeClr val="tx1"/>
                </a:solidFill>
              </a:rPr>
              <a:t>газо</a:t>
            </a:r>
            <a:r>
              <a:rPr lang="ru-RU" sz="1000" dirty="0" smtClean="0">
                <a:solidFill>
                  <a:schemeClr val="tx1"/>
                </a:solidFill>
              </a:rPr>
              <a:t>- и электроснабжения, подразделениями Могилевского филиала республиканского унитарного предприятия почтовой связи «</a:t>
            </a:r>
            <a:r>
              <a:rPr lang="ru-RU" sz="1000" dirty="0" err="1" smtClean="0">
                <a:solidFill>
                  <a:schemeClr val="tx1"/>
                </a:solidFill>
              </a:rPr>
              <a:t>Белпочта</a:t>
            </a:r>
            <a:r>
              <a:rPr lang="ru-RU" sz="1000" dirty="0" smtClean="0">
                <a:solidFill>
                  <a:schemeClr val="tx1"/>
                </a:solidFill>
              </a:rPr>
              <a:t>»</a:t>
            </a:r>
            <a:endParaRPr lang="ru-RU" sz="1000" dirty="0">
              <a:solidFill>
                <a:schemeClr val="tx1"/>
              </a:solidFill>
            </a:endParaRPr>
          </a:p>
        </p:txBody>
      </p:sp>
      <p:sp>
        <p:nvSpPr>
          <p:cNvPr id="14" name="Скругленный прямоугольник 13"/>
          <p:cNvSpPr/>
          <p:nvPr/>
        </p:nvSpPr>
        <p:spPr>
          <a:xfrm>
            <a:off x="857224" y="2786058"/>
            <a:ext cx="792961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tx1"/>
                </a:solidFill>
              </a:rPr>
              <a:t>депутатами местных Советов депутатов, </a:t>
            </a:r>
            <a:endParaRPr lang="ru-RU" sz="1000" dirty="0">
              <a:solidFill>
                <a:schemeClr val="tx1"/>
              </a:solidFill>
              <a:latin typeface="Arial" pitchFamily="34" charset="0"/>
              <a:ea typeface="Times New Roman" pitchFamily="18" charset="0"/>
              <a:cs typeface="Arial" pitchFamily="34" charset="0"/>
            </a:endParaRPr>
          </a:p>
        </p:txBody>
      </p:sp>
      <p:sp>
        <p:nvSpPr>
          <p:cNvPr id="15" name="Скругленный прямоугольник 14"/>
          <p:cNvSpPr/>
          <p:nvPr/>
        </p:nvSpPr>
        <p:spPr>
          <a:xfrm>
            <a:off x="857224" y="4429132"/>
            <a:ext cx="7929618"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tx1"/>
                </a:solidFill>
              </a:rPr>
              <a:t>единоличными органами местного самоуправления</a:t>
            </a:r>
            <a:endParaRPr lang="ru-RU" sz="1000" dirty="0">
              <a:solidFill>
                <a:schemeClr val="tx1"/>
              </a:solidFill>
              <a:latin typeface="Arial" pitchFamily="34" charset="0"/>
              <a:ea typeface="Times New Roman" pitchFamily="18" charset="0"/>
              <a:cs typeface="Arial" pitchFamily="34" charset="0"/>
            </a:endParaRPr>
          </a:p>
        </p:txBody>
      </p:sp>
      <p:sp>
        <p:nvSpPr>
          <p:cNvPr id="16" name="Скругленный прямоугольник 15"/>
          <p:cNvSpPr/>
          <p:nvPr/>
        </p:nvSpPr>
        <p:spPr>
          <a:xfrm>
            <a:off x="857224" y="3786190"/>
            <a:ext cx="7929618"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tx1"/>
                </a:solidFill>
              </a:rPr>
              <a:t>председателями правления садоводческих товариществ</a:t>
            </a:r>
            <a:endParaRPr lang="ru-RU" sz="1000" dirty="0">
              <a:solidFill>
                <a:schemeClr val="tx1"/>
              </a:solidFill>
              <a:latin typeface="Arial" pitchFamily="34" charset="0"/>
              <a:ea typeface="Times New Roman" pitchFamily="18" charset="0"/>
              <a:cs typeface="Arial" pitchFamily="34" charset="0"/>
            </a:endParaRPr>
          </a:p>
        </p:txBody>
      </p:sp>
      <p:sp>
        <p:nvSpPr>
          <p:cNvPr id="17" name="Скругленный прямоугольник 16"/>
          <p:cNvSpPr/>
          <p:nvPr/>
        </p:nvSpPr>
        <p:spPr>
          <a:xfrm>
            <a:off x="857224" y="3286124"/>
            <a:ext cx="7929618"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smtClean="0">
                <a:solidFill>
                  <a:schemeClr val="tx1"/>
                </a:solidFill>
              </a:rPr>
              <a:t>членами советов общественных пунктов охраны правопорядка</a:t>
            </a:r>
            <a:endParaRPr lang="ru-RU" sz="1000" dirty="0">
              <a:solidFill>
                <a:schemeClr val="tx1"/>
              </a:solidFill>
              <a:latin typeface="Arial" pitchFamily="34" charset="0"/>
              <a:ea typeface="Times New Roman" pitchFamily="18" charset="0"/>
              <a:cs typeface="Arial" pitchFamily="34" charset="0"/>
            </a:endParaRPr>
          </a:p>
        </p:txBody>
      </p:sp>
      <p:sp>
        <p:nvSpPr>
          <p:cNvPr id="18" name="Скругленный прямоугольник 17"/>
          <p:cNvSpPr/>
          <p:nvPr/>
        </p:nvSpPr>
        <p:spPr>
          <a:xfrm>
            <a:off x="857224" y="5143512"/>
            <a:ext cx="8001056" cy="92869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dirty="0" smtClean="0">
                <a:solidFill>
                  <a:schemeClr val="tx1"/>
                </a:solidFill>
                <a:latin typeface="Arial" pitchFamily="34" charset="0"/>
                <a:ea typeface="Times New Roman" pitchFamily="18" charset="0"/>
                <a:cs typeface="Arial" pitchFamily="34" charset="0"/>
              </a:rPr>
              <a:t>Информируют координатора (на соответствующей территории) об небезопасных условиях проживания граждан, фактах совершения гражданами правонарушений и др.</a:t>
            </a:r>
            <a:endParaRPr lang="ru-RU" sz="1400" dirty="0"/>
          </a:p>
        </p:txBody>
      </p:sp>
      <p:sp>
        <p:nvSpPr>
          <p:cNvPr id="19" name="Стрелка вниз 18"/>
          <p:cNvSpPr/>
          <p:nvPr/>
        </p:nvSpPr>
        <p:spPr>
          <a:xfrm>
            <a:off x="4500562" y="2643182"/>
            <a:ext cx="14287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9"/>
          <p:cNvSpPr/>
          <p:nvPr/>
        </p:nvSpPr>
        <p:spPr>
          <a:xfrm>
            <a:off x="4500562" y="3143248"/>
            <a:ext cx="14287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низ 20"/>
          <p:cNvSpPr/>
          <p:nvPr/>
        </p:nvSpPr>
        <p:spPr>
          <a:xfrm>
            <a:off x="4500562" y="3643314"/>
            <a:ext cx="14287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a:off x="4500562" y="4286256"/>
            <a:ext cx="14287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низ 22"/>
          <p:cNvSpPr/>
          <p:nvPr/>
        </p:nvSpPr>
        <p:spPr>
          <a:xfrm>
            <a:off x="4286248" y="4857760"/>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11037</TotalTime>
  <Words>2427</Words>
  <Application>Microsoft Office PowerPoint</Application>
  <PresentationFormat>Экран (4:3)</PresentationFormat>
  <Paragraphs>156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Открытая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Company>МЧС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sav</dc:creator>
  <cp:lastModifiedBy>lipinsky</cp:lastModifiedBy>
  <cp:revision>914</cp:revision>
  <cp:lastPrinted>2018-11-01T14:48:11Z</cp:lastPrinted>
  <dcterms:created xsi:type="dcterms:W3CDTF">2009-01-17T12:43:42Z</dcterms:created>
  <dcterms:modified xsi:type="dcterms:W3CDTF">2021-04-14T12:04:40Z</dcterms:modified>
</cp:coreProperties>
</file>